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Default Extension="emf" ContentType="image/x-emf"/>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sldIdLst>
    <p:sldId id="256" r:id="rId2"/>
    <p:sldId id="310" r:id="rId3"/>
    <p:sldId id="311" r:id="rId4"/>
    <p:sldId id="312" r:id="rId5"/>
    <p:sldId id="313" r:id="rId6"/>
    <p:sldId id="314" r:id="rId7"/>
    <p:sldId id="257" r:id="rId8"/>
    <p:sldId id="258" r:id="rId9"/>
    <p:sldId id="259" r:id="rId10"/>
    <p:sldId id="260" r:id="rId11"/>
    <p:sldId id="261" r:id="rId12"/>
    <p:sldId id="263" r:id="rId13"/>
    <p:sldId id="264" r:id="rId14"/>
    <p:sldId id="262" r:id="rId15"/>
    <p:sldId id="267" r:id="rId16"/>
    <p:sldId id="265" r:id="rId17"/>
    <p:sldId id="266" r:id="rId18"/>
    <p:sldId id="268" r:id="rId19"/>
    <p:sldId id="269" r:id="rId20"/>
    <p:sldId id="270" r:id="rId21"/>
    <p:sldId id="271" r:id="rId22"/>
    <p:sldId id="272" r:id="rId23"/>
    <p:sldId id="274" r:id="rId24"/>
    <p:sldId id="275" r:id="rId25"/>
    <p:sldId id="276" r:id="rId26"/>
    <p:sldId id="277" r:id="rId27"/>
    <p:sldId id="278" r:id="rId28"/>
    <p:sldId id="279" r:id="rId29"/>
    <p:sldId id="280" r:id="rId30"/>
    <p:sldId id="273" r:id="rId31"/>
    <p:sldId id="346" r:id="rId32"/>
    <p:sldId id="337" r:id="rId33"/>
    <p:sldId id="281" r:id="rId34"/>
    <p:sldId id="282" r:id="rId35"/>
    <p:sldId id="292" r:id="rId36"/>
    <p:sldId id="293" r:id="rId37"/>
    <p:sldId id="283" r:id="rId38"/>
    <p:sldId id="294" r:id="rId39"/>
    <p:sldId id="295" r:id="rId40"/>
    <p:sldId id="284" r:id="rId41"/>
    <p:sldId id="296" r:id="rId42"/>
    <p:sldId id="297" r:id="rId43"/>
    <p:sldId id="298" r:id="rId44"/>
    <p:sldId id="299" r:id="rId45"/>
    <p:sldId id="300" r:id="rId46"/>
    <p:sldId id="301" r:id="rId47"/>
    <p:sldId id="302" r:id="rId48"/>
    <p:sldId id="303" r:id="rId49"/>
    <p:sldId id="304" r:id="rId50"/>
    <p:sldId id="285" r:id="rId51"/>
    <p:sldId id="340" r:id="rId52"/>
    <p:sldId id="341" r:id="rId53"/>
    <p:sldId id="305" r:id="rId54"/>
    <p:sldId id="306" r:id="rId55"/>
    <p:sldId id="307" r:id="rId56"/>
    <p:sldId id="317" r:id="rId57"/>
    <p:sldId id="318" r:id="rId58"/>
    <p:sldId id="319" r:id="rId59"/>
    <p:sldId id="320" r:id="rId60"/>
    <p:sldId id="338" r:id="rId61"/>
    <p:sldId id="339" r:id="rId62"/>
    <p:sldId id="343" r:id="rId63"/>
    <p:sldId id="321" r:id="rId64"/>
    <p:sldId id="322" r:id="rId65"/>
    <p:sldId id="323" r:id="rId66"/>
    <p:sldId id="324" r:id="rId67"/>
    <p:sldId id="325" r:id="rId68"/>
    <p:sldId id="326" r:id="rId69"/>
    <p:sldId id="327" r:id="rId70"/>
    <p:sldId id="328" r:id="rId71"/>
    <p:sldId id="329" r:id="rId72"/>
    <p:sldId id="331" r:id="rId73"/>
    <p:sldId id="345" r:id="rId74"/>
    <p:sldId id="344" r:id="rId75"/>
    <p:sldId id="342" r:id="rId76"/>
  </p:sldIdLst>
  <p:sldSz cx="9144000" cy="6858000" type="screen4x3"/>
  <p:notesSz cx="6858000" cy="9144000"/>
  <p:defaultTextStyle>
    <a:defPPr>
      <a:defRPr lang="zh-TW"/>
    </a:defPPr>
    <a:lvl1pPr algn="l" rtl="0" fontAlgn="base">
      <a:spcBef>
        <a:spcPct val="0"/>
      </a:spcBef>
      <a:spcAft>
        <a:spcPct val="0"/>
      </a:spcAft>
      <a:defRPr kumimoji="1" sz="2400" kern="1200">
        <a:solidFill>
          <a:schemeClr val="tx1"/>
        </a:solidFill>
        <a:latin typeface="Times New Roman" pitchFamily="18" charset="0"/>
        <a:ea typeface="新細明體" pitchFamily="18" charset="-120"/>
        <a:cs typeface="+mn-cs"/>
      </a:defRPr>
    </a:lvl1pPr>
    <a:lvl2pPr marL="457200" algn="l" rtl="0" fontAlgn="base">
      <a:spcBef>
        <a:spcPct val="0"/>
      </a:spcBef>
      <a:spcAft>
        <a:spcPct val="0"/>
      </a:spcAft>
      <a:defRPr kumimoji="1" sz="2400" kern="1200">
        <a:solidFill>
          <a:schemeClr val="tx1"/>
        </a:solidFill>
        <a:latin typeface="Times New Roman" pitchFamily="18" charset="0"/>
        <a:ea typeface="新細明體" pitchFamily="18" charset="-120"/>
        <a:cs typeface="+mn-cs"/>
      </a:defRPr>
    </a:lvl2pPr>
    <a:lvl3pPr marL="914400" algn="l" rtl="0" fontAlgn="base">
      <a:spcBef>
        <a:spcPct val="0"/>
      </a:spcBef>
      <a:spcAft>
        <a:spcPct val="0"/>
      </a:spcAft>
      <a:defRPr kumimoji="1" sz="2400" kern="1200">
        <a:solidFill>
          <a:schemeClr val="tx1"/>
        </a:solidFill>
        <a:latin typeface="Times New Roman" pitchFamily="18" charset="0"/>
        <a:ea typeface="新細明體" pitchFamily="18" charset="-120"/>
        <a:cs typeface="+mn-cs"/>
      </a:defRPr>
    </a:lvl3pPr>
    <a:lvl4pPr marL="1371600" algn="l" rtl="0" fontAlgn="base">
      <a:spcBef>
        <a:spcPct val="0"/>
      </a:spcBef>
      <a:spcAft>
        <a:spcPct val="0"/>
      </a:spcAft>
      <a:defRPr kumimoji="1" sz="2400" kern="1200">
        <a:solidFill>
          <a:schemeClr val="tx1"/>
        </a:solidFill>
        <a:latin typeface="Times New Roman" pitchFamily="18" charset="0"/>
        <a:ea typeface="新細明體" pitchFamily="18" charset="-120"/>
        <a:cs typeface="+mn-cs"/>
      </a:defRPr>
    </a:lvl4pPr>
    <a:lvl5pPr marL="1828800" algn="l" rtl="0" fontAlgn="base">
      <a:spcBef>
        <a:spcPct val="0"/>
      </a:spcBef>
      <a:spcAft>
        <a:spcPct val="0"/>
      </a:spcAft>
      <a:defRPr kumimoji="1" sz="2400" kern="1200">
        <a:solidFill>
          <a:schemeClr val="tx1"/>
        </a:solidFill>
        <a:latin typeface="Times New Roman" pitchFamily="18" charset="0"/>
        <a:ea typeface="新細明體" pitchFamily="18" charset="-120"/>
        <a:cs typeface="+mn-cs"/>
      </a:defRPr>
    </a:lvl5pPr>
    <a:lvl6pPr marL="2286000" algn="l" defTabSz="914400" rtl="0" eaLnBrk="1" latinLnBrk="0" hangingPunct="1">
      <a:defRPr kumimoji="1" sz="2400" kern="1200">
        <a:solidFill>
          <a:schemeClr val="tx1"/>
        </a:solidFill>
        <a:latin typeface="Times New Roman" pitchFamily="18" charset="0"/>
        <a:ea typeface="新細明體" pitchFamily="18" charset="-120"/>
        <a:cs typeface="+mn-cs"/>
      </a:defRPr>
    </a:lvl6pPr>
    <a:lvl7pPr marL="2743200" algn="l" defTabSz="914400" rtl="0" eaLnBrk="1" latinLnBrk="0" hangingPunct="1">
      <a:defRPr kumimoji="1" sz="2400" kern="1200">
        <a:solidFill>
          <a:schemeClr val="tx1"/>
        </a:solidFill>
        <a:latin typeface="Times New Roman" pitchFamily="18" charset="0"/>
        <a:ea typeface="新細明體" pitchFamily="18" charset="-120"/>
        <a:cs typeface="+mn-cs"/>
      </a:defRPr>
    </a:lvl7pPr>
    <a:lvl8pPr marL="3200400" algn="l" defTabSz="914400" rtl="0" eaLnBrk="1" latinLnBrk="0" hangingPunct="1">
      <a:defRPr kumimoji="1" sz="2400" kern="1200">
        <a:solidFill>
          <a:schemeClr val="tx1"/>
        </a:solidFill>
        <a:latin typeface="Times New Roman" pitchFamily="18" charset="0"/>
        <a:ea typeface="新細明體" pitchFamily="18" charset="-120"/>
        <a:cs typeface="+mn-cs"/>
      </a:defRPr>
    </a:lvl8pPr>
    <a:lvl9pPr marL="3657600" algn="l" defTabSz="914400" rtl="0" eaLnBrk="1" latinLnBrk="0" hangingPunct="1">
      <a:defRPr kumimoji="1" sz="2400" kern="1200">
        <a:solidFill>
          <a:schemeClr val="tx1"/>
        </a:solidFill>
        <a:latin typeface="Times New Roman" pitchFamily="18" charset="0"/>
        <a:ea typeface="新細明體" pitchFamily="18" charset="-120"/>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32787"/>
    <p:restoredTop sz="90929"/>
  </p:normalViewPr>
  <p:slideViewPr>
    <p:cSldViewPr>
      <p:cViewPr varScale="1">
        <p:scale>
          <a:sx n="64" d="100"/>
          <a:sy n="64" d="100"/>
        </p:scale>
        <p:origin x="-1278"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image" Target="../media/image12.emf"/><Relationship Id="rId5" Type="http://schemas.openxmlformats.org/officeDocument/2006/relationships/image" Target="../media/image16.emf"/><Relationship Id="rId4" Type="http://schemas.openxmlformats.org/officeDocument/2006/relationships/image" Target="../media/image1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E3F690D4-319B-4E88-B0F0-BE22016A78F9}" type="datetimeFigureOut">
              <a:rPr lang="en-US"/>
              <a:pPr>
                <a:defRPr/>
              </a:pPr>
              <a:t>3/30/2017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2A7159C2-3706-46CA-9E74-E584C7CC03E4}"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E3D4DF07-801A-4B29-BA9C-976EB1BD3463}" type="slidenum">
              <a:rPr lang="zh-TW" altLang="en-US" smtClean="0"/>
              <a:pPr/>
              <a:t>51</a:t>
            </a:fld>
            <a:endParaRPr lang="en-US" altLang="zh-TW" smtClean="0"/>
          </a:p>
        </p:txBody>
      </p:sp>
      <p:sp>
        <p:nvSpPr>
          <p:cNvPr id="79875" name="Rectangle 2"/>
          <p:cNvSpPr>
            <a:spLocks noGrp="1" noRot="1" noChangeAspect="1" noChangeArrowheads="1" noTextEdit="1"/>
          </p:cNvSpPr>
          <p:nvPr>
            <p:ph type="sldImg"/>
          </p:nvPr>
        </p:nvSpPr>
        <p:spPr bwMode="auto">
          <a:xfrm>
            <a:off x="1144588" y="687388"/>
            <a:ext cx="4570412" cy="3427412"/>
          </a:xfrm>
          <a:noFill/>
          <a:ln>
            <a:solidFill>
              <a:srgbClr val="000000"/>
            </a:solidFill>
            <a:miter lim="800000"/>
            <a:headEnd/>
            <a:tailEnd/>
          </a:ln>
        </p:spPr>
      </p:sp>
      <p:sp>
        <p:nvSpPr>
          <p:cNvPr id="7987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TW"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8DCD708C-5798-4EC8-882A-BB0A81C6F9E0}" type="slidenum">
              <a:rPr lang="zh-TW" altLang="en-US" smtClean="0"/>
              <a:pPr/>
              <a:t>52</a:t>
            </a:fld>
            <a:endParaRPr lang="en-US" altLang="zh-TW" smtClean="0"/>
          </a:p>
        </p:txBody>
      </p:sp>
      <p:sp>
        <p:nvSpPr>
          <p:cNvPr id="80899" name="Rectangle 2"/>
          <p:cNvSpPr>
            <a:spLocks noGrp="1" noRot="1" noChangeAspect="1" noChangeArrowheads="1" noTextEdit="1"/>
          </p:cNvSpPr>
          <p:nvPr>
            <p:ph type="sldImg"/>
          </p:nvPr>
        </p:nvSpPr>
        <p:spPr bwMode="auto">
          <a:xfrm>
            <a:off x="1144588" y="687388"/>
            <a:ext cx="4570412" cy="3427412"/>
          </a:xfrm>
          <a:noFill/>
          <a:ln>
            <a:solidFill>
              <a:srgbClr val="000000"/>
            </a:solidFill>
            <a:miter lim="800000"/>
            <a:headEnd/>
            <a:tailEnd/>
          </a:ln>
        </p:spPr>
      </p:sp>
      <p:sp>
        <p:nvSpPr>
          <p:cNvPr id="8090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TW"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p:cNvSpPr>
            <a:spLocks noGrp="1" noChangeArrowheads="1"/>
          </p:cNvSpPr>
          <p:nvPr>
            <p:ph type="sldNum" sz="quarter" idx="12"/>
          </p:nvPr>
        </p:nvSpPr>
        <p:spPr>
          <a:ln/>
        </p:spPr>
        <p:txBody>
          <a:bodyPr/>
          <a:lstStyle>
            <a:lvl1pPr>
              <a:defRPr/>
            </a:lvl1pPr>
          </a:lstStyle>
          <a:p>
            <a:pPr>
              <a:defRPr/>
            </a:pPr>
            <a:fld id="{1CFD94A1-55D0-46F5-A6AB-FAC874CDF593}" type="slidenum">
              <a:rPr lang="en-US" altLang="zh-TW"/>
              <a:pPr>
                <a:defRPr/>
              </a:pPr>
              <a:t>‹#›</a:t>
            </a:fld>
            <a:endParaRPr lang="en-US" altLang="zh-TW"/>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p:cNvSpPr>
            <a:spLocks noGrp="1" noChangeArrowheads="1"/>
          </p:cNvSpPr>
          <p:nvPr>
            <p:ph type="sldNum" sz="quarter" idx="12"/>
          </p:nvPr>
        </p:nvSpPr>
        <p:spPr>
          <a:ln/>
        </p:spPr>
        <p:txBody>
          <a:bodyPr/>
          <a:lstStyle>
            <a:lvl1pPr>
              <a:defRPr/>
            </a:lvl1pPr>
          </a:lstStyle>
          <a:p>
            <a:pPr>
              <a:defRPr/>
            </a:pPr>
            <a:fld id="{D729BC53-94E7-4CB6-87B3-25DBBB4F4D95}" type="slidenum">
              <a:rPr lang="en-US" altLang="zh-TW"/>
              <a:pPr>
                <a:defRPr/>
              </a:pPr>
              <a:t>‹#›</a:t>
            </a:fld>
            <a:endParaRPr lang="en-US" altLang="zh-TW"/>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p:cNvSpPr>
            <a:spLocks noGrp="1" noChangeArrowheads="1"/>
          </p:cNvSpPr>
          <p:nvPr>
            <p:ph type="sldNum" sz="quarter" idx="12"/>
          </p:nvPr>
        </p:nvSpPr>
        <p:spPr>
          <a:ln/>
        </p:spPr>
        <p:txBody>
          <a:bodyPr/>
          <a:lstStyle>
            <a:lvl1pPr>
              <a:defRPr/>
            </a:lvl1pPr>
          </a:lstStyle>
          <a:p>
            <a:pPr>
              <a:defRPr/>
            </a:pPr>
            <a:fld id="{54924247-4DB6-489D-9BD1-32ABB433D00F}" type="slidenum">
              <a:rPr lang="en-US" altLang="zh-TW"/>
              <a:pPr>
                <a:defRPr/>
              </a:pPr>
              <a:t>‹#›</a:t>
            </a:fld>
            <a:endParaRPr lang="en-US" altLang="zh-TW"/>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p:cNvSpPr>
            <a:spLocks noGrp="1" noChangeArrowheads="1"/>
          </p:cNvSpPr>
          <p:nvPr>
            <p:ph type="sldNum" sz="quarter" idx="12"/>
          </p:nvPr>
        </p:nvSpPr>
        <p:spPr>
          <a:ln/>
        </p:spPr>
        <p:txBody>
          <a:bodyPr/>
          <a:lstStyle>
            <a:lvl1pPr>
              <a:defRPr/>
            </a:lvl1pPr>
          </a:lstStyle>
          <a:p>
            <a:pPr>
              <a:defRPr/>
            </a:pPr>
            <a:fld id="{7ECC6E40-7826-4EED-9590-70BE266085C6}" type="slidenum">
              <a:rPr lang="en-US" altLang="zh-TW"/>
              <a:pPr>
                <a:defRPr/>
              </a:pPr>
              <a:t>‹#›</a:t>
            </a:fld>
            <a:endParaRPr lang="en-US" altLang="zh-TW"/>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p:cNvSpPr>
            <a:spLocks noGrp="1" noChangeArrowheads="1"/>
          </p:cNvSpPr>
          <p:nvPr>
            <p:ph type="sldNum" sz="quarter" idx="12"/>
          </p:nvPr>
        </p:nvSpPr>
        <p:spPr>
          <a:ln/>
        </p:spPr>
        <p:txBody>
          <a:bodyPr/>
          <a:lstStyle>
            <a:lvl1pPr>
              <a:defRPr/>
            </a:lvl1pPr>
          </a:lstStyle>
          <a:p>
            <a:pPr>
              <a:defRPr/>
            </a:pPr>
            <a:fld id="{6BE52AF6-50BD-4E6A-B3C8-4A222764F1BA}" type="slidenum">
              <a:rPr lang="en-US" altLang="zh-TW"/>
              <a:pPr>
                <a:defRPr/>
              </a:pPr>
              <a:t>‹#›</a:t>
            </a:fld>
            <a:endParaRPr lang="en-US" altLang="zh-TW"/>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6"/>
          <p:cNvSpPr>
            <a:spLocks noGrp="1" noChangeArrowheads="1"/>
          </p:cNvSpPr>
          <p:nvPr>
            <p:ph type="sldNum" sz="quarter" idx="12"/>
          </p:nvPr>
        </p:nvSpPr>
        <p:spPr>
          <a:ln/>
        </p:spPr>
        <p:txBody>
          <a:bodyPr/>
          <a:lstStyle>
            <a:lvl1pPr>
              <a:defRPr/>
            </a:lvl1pPr>
          </a:lstStyle>
          <a:p>
            <a:pPr>
              <a:defRPr/>
            </a:pPr>
            <a:fld id="{0C9B72CE-5819-4240-838B-0DA0E6C4A257}" type="slidenum">
              <a:rPr lang="en-US" altLang="zh-TW"/>
              <a:pPr>
                <a:defRPr/>
              </a:pPr>
              <a:t>‹#›</a:t>
            </a:fld>
            <a:endParaRPr lang="en-US" altLang="zh-TW"/>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9" name="Rectangle 6"/>
          <p:cNvSpPr>
            <a:spLocks noGrp="1" noChangeArrowheads="1"/>
          </p:cNvSpPr>
          <p:nvPr>
            <p:ph type="sldNum" sz="quarter" idx="12"/>
          </p:nvPr>
        </p:nvSpPr>
        <p:spPr>
          <a:ln/>
        </p:spPr>
        <p:txBody>
          <a:bodyPr/>
          <a:lstStyle>
            <a:lvl1pPr>
              <a:defRPr/>
            </a:lvl1pPr>
          </a:lstStyle>
          <a:p>
            <a:pPr>
              <a:defRPr/>
            </a:pPr>
            <a:fld id="{476C91C6-AA7A-4B1B-BFC0-C2597F0679BD}" type="slidenum">
              <a:rPr lang="en-US" altLang="zh-TW"/>
              <a:pPr>
                <a:defRPr/>
              </a:pPr>
              <a:t>‹#›</a:t>
            </a:fld>
            <a:endParaRPr lang="en-US" altLang="zh-TW"/>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5" name="Rectangle 6"/>
          <p:cNvSpPr>
            <a:spLocks noGrp="1" noChangeArrowheads="1"/>
          </p:cNvSpPr>
          <p:nvPr>
            <p:ph type="sldNum" sz="quarter" idx="12"/>
          </p:nvPr>
        </p:nvSpPr>
        <p:spPr>
          <a:ln/>
        </p:spPr>
        <p:txBody>
          <a:bodyPr/>
          <a:lstStyle>
            <a:lvl1pPr>
              <a:defRPr/>
            </a:lvl1pPr>
          </a:lstStyle>
          <a:p>
            <a:pPr>
              <a:defRPr/>
            </a:pPr>
            <a:fld id="{7AC1BECB-1381-42F2-AC7B-1E65EF9BD5ED}" type="slidenum">
              <a:rPr lang="en-US" altLang="zh-TW"/>
              <a:pPr>
                <a:defRPr/>
              </a:pPr>
              <a:t>‹#›</a:t>
            </a:fld>
            <a:endParaRPr lang="en-US" altLang="zh-TW"/>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4" name="Rectangle 6"/>
          <p:cNvSpPr>
            <a:spLocks noGrp="1" noChangeArrowheads="1"/>
          </p:cNvSpPr>
          <p:nvPr>
            <p:ph type="sldNum" sz="quarter" idx="12"/>
          </p:nvPr>
        </p:nvSpPr>
        <p:spPr>
          <a:ln/>
        </p:spPr>
        <p:txBody>
          <a:bodyPr/>
          <a:lstStyle>
            <a:lvl1pPr>
              <a:defRPr/>
            </a:lvl1pPr>
          </a:lstStyle>
          <a:p>
            <a:pPr>
              <a:defRPr/>
            </a:pPr>
            <a:fld id="{5E948CD8-3D32-4B1D-A7EE-510F6AE7198C}" type="slidenum">
              <a:rPr lang="en-US" altLang="zh-TW"/>
              <a:pPr>
                <a:defRPr/>
              </a:pPr>
              <a:t>‹#›</a:t>
            </a:fld>
            <a:endParaRPr lang="en-US" altLang="zh-TW"/>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6"/>
          <p:cNvSpPr>
            <a:spLocks noGrp="1" noChangeArrowheads="1"/>
          </p:cNvSpPr>
          <p:nvPr>
            <p:ph type="sldNum" sz="quarter" idx="12"/>
          </p:nvPr>
        </p:nvSpPr>
        <p:spPr>
          <a:ln/>
        </p:spPr>
        <p:txBody>
          <a:bodyPr/>
          <a:lstStyle>
            <a:lvl1pPr>
              <a:defRPr/>
            </a:lvl1pPr>
          </a:lstStyle>
          <a:p>
            <a:pPr>
              <a:defRPr/>
            </a:pPr>
            <a:fld id="{71AE1BA1-EA63-44AA-9006-BBF239D89C61}" type="slidenum">
              <a:rPr lang="en-US" altLang="zh-TW"/>
              <a:pPr>
                <a:defRPr/>
              </a:pPr>
              <a:t>‹#›</a:t>
            </a:fld>
            <a:endParaRPr lang="en-US" altLang="zh-TW"/>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6"/>
          <p:cNvSpPr>
            <a:spLocks noGrp="1" noChangeArrowheads="1"/>
          </p:cNvSpPr>
          <p:nvPr>
            <p:ph type="sldNum" sz="quarter" idx="12"/>
          </p:nvPr>
        </p:nvSpPr>
        <p:spPr>
          <a:ln/>
        </p:spPr>
        <p:txBody>
          <a:bodyPr/>
          <a:lstStyle>
            <a:lvl1pPr>
              <a:defRPr/>
            </a:lvl1pPr>
          </a:lstStyle>
          <a:p>
            <a:pPr>
              <a:defRPr/>
            </a:pPr>
            <a:fld id="{35D0A398-B05D-45B2-8340-6F176A4C3A29}" type="slidenum">
              <a:rPr lang="en-US" altLang="zh-TW"/>
              <a:pPr>
                <a:defRPr/>
              </a:pPr>
              <a:t>‹#›</a:t>
            </a:fld>
            <a:endParaRPr lang="en-US" altLang="zh-TW"/>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2051"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ltLang="zh-TW"/>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ltLang="zh-TW"/>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39603506-0973-4F1F-A17D-B6B9BB1F4643}" type="slidenum">
              <a:rPr lang="en-US" altLang="zh-TW"/>
              <a:pPr>
                <a:defRPr/>
              </a:pPr>
              <a:t>‹#›</a:t>
            </a:fld>
            <a:endParaRPr lang="en-US" altLang="zh-TW"/>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新細明體" pitchFamily="18" charset="-120"/>
        </a:defRPr>
      </a:lvl2pPr>
      <a:lvl3pPr algn="ctr" rtl="0" eaLnBrk="0" fontAlgn="base" hangingPunct="0">
        <a:spcBef>
          <a:spcPct val="0"/>
        </a:spcBef>
        <a:spcAft>
          <a:spcPct val="0"/>
        </a:spcAft>
        <a:defRPr kumimoji="1" sz="4400">
          <a:solidFill>
            <a:schemeClr val="tx2"/>
          </a:solidFill>
          <a:latin typeface="Times New Roman" pitchFamily="18" charset="0"/>
          <a:ea typeface="新細明體" pitchFamily="18" charset="-120"/>
        </a:defRPr>
      </a:lvl3pPr>
      <a:lvl4pPr algn="ctr" rtl="0" eaLnBrk="0" fontAlgn="base" hangingPunct="0">
        <a:spcBef>
          <a:spcPct val="0"/>
        </a:spcBef>
        <a:spcAft>
          <a:spcPct val="0"/>
        </a:spcAft>
        <a:defRPr kumimoji="1" sz="4400">
          <a:solidFill>
            <a:schemeClr val="tx2"/>
          </a:solidFill>
          <a:latin typeface="Times New Roman" pitchFamily="18" charset="0"/>
          <a:ea typeface="新細明體" pitchFamily="18" charset="-120"/>
        </a:defRPr>
      </a:lvl4pPr>
      <a:lvl5pPr algn="ctr" rtl="0" eaLnBrk="0" fontAlgn="base" hangingPunct="0">
        <a:spcBef>
          <a:spcPct val="0"/>
        </a:spcBef>
        <a:spcAft>
          <a:spcPct val="0"/>
        </a:spcAft>
        <a:defRPr kumimoji="1" sz="4400">
          <a:solidFill>
            <a:schemeClr val="tx2"/>
          </a:solidFill>
          <a:latin typeface="Times New Roman" pitchFamily="18" charset="0"/>
          <a:ea typeface="新細明體" pitchFamily="18" charset="-120"/>
        </a:defRPr>
      </a:lvl5pPr>
      <a:lvl6pPr marL="457200" algn="ctr" rtl="0" fontAlgn="base">
        <a:spcBef>
          <a:spcPct val="0"/>
        </a:spcBef>
        <a:spcAft>
          <a:spcPct val="0"/>
        </a:spcAft>
        <a:defRPr kumimoji="1" sz="4400">
          <a:solidFill>
            <a:schemeClr val="tx2"/>
          </a:solidFill>
          <a:latin typeface="Times New Roman" pitchFamily="18" charset="0"/>
          <a:ea typeface="新細明體" pitchFamily="18" charset="-120"/>
        </a:defRPr>
      </a:lvl6pPr>
      <a:lvl7pPr marL="914400" algn="ctr" rtl="0" fontAlgn="base">
        <a:spcBef>
          <a:spcPct val="0"/>
        </a:spcBef>
        <a:spcAft>
          <a:spcPct val="0"/>
        </a:spcAft>
        <a:defRPr kumimoji="1" sz="4400">
          <a:solidFill>
            <a:schemeClr val="tx2"/>
          </a:solidFill>
          <a:latin typeface="Times New Roman" pitchFamily="18" charset="0"/>
          <a:ea typeface="新細明體" pitchFamily="18" charset="-120"/>
        </a:defRPr>
      </a:lvl7pPr>
      <a:lvl8pPr marL="1371600" algn="ctr" rtl="0" fontAlgn="base">
        <a:spcBef>
          <a:spcPct val="0"/>
        </a:spcBef>
        <a:spcAft>
          <a:spcPct val="0"/>
        </a:spcAft>
        <a:defRPr kumimoji="1" sz="4400">
          <a:solidFill>
            <a:schemeClr val="tx2"/>
          </a:solidFill>
          <a:latin typeface="Times New Roman" pitchFamily="18" charset="0"/>
          <a:ea typeface="新細明體" pitchFamily="18" charset="-120"/>
        </a:defRPr>
      </a:lvl8pPr>
      <a:lvl9pPr marL="1828800" algn="ctr" rtl="0" fontAlgn="base">
        <a:spcBef>
          <a:spcPct val="0"/>
        </a:spcBef>
        <a:spcAft>
          <a:spcPct val="0"/>
        </a:spcAft>
        <a:defRPr kumimoji="1" sz="4400">
          <a:solidFill>
            <a:schemeClr val="tx2"/>
          </a:solidFill>
          <a:latin typeface="Times New Roman" pitchFamily="18" charset="0"/>
          <a:ea typeface="新細明體" pitchFamily="18" charset="-12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4.bin"/><Relationship Id="rId5" Type="http://schemas.openxmlformats.org/officeDocument/2006/relationships/oleObject" Target="../embeddings/oleObject3.bin"/><Relationship Id="rId4" Type="http://schemas.openxmlformats.org/officeDocument/2006/relationships/oleObject" Target="../embeddings/oleObject2.bin"/></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2286000"/>
            <a:ext cx="7772400" cy="1143000"/>
          </a:xfrm>
        </p:spPr>
        <p:txBody>
          <a:bodyPr/>
          <a:lstStyle/>
          <a:p>
            <a:pPr eaLnBrk="1" hangingPunct="1"/>
            <a:r>
              <a:rPr lang="en-US" altLang="zh-TW" smtClean="0">
                <a:solidFill>
                  <a:schemeClr val="accent2"/>
                </a:solidFill>
              </a:rPr>
              <a:t>Macro Processor</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tLang="zh-TW" smtClean="0">
                <a:solidFill>
                  <a:schemeClr val="accent2"/>
                </a:solidFill>
              </a:rPr>
              <a:t>Basic Functions</a:t>
            </a:r>
          </a:p>
        </p:txBody>
      </p:sp>
      <p:sp>
        <p:nvSpPr>
          <p:cNvPr id="12291" name="Rectangle 3"/>
          <p:cNvSpPr>
            <a:spLocks noGrp="1" noChangeArrowheads="1"/>
          </p:cNvSpPr>
          <p:nvPr>
            <p:ph type="body" idx="1"/>
          </p:nvPr>
        </p:nvSpPr>
        <p:spPr>
          <a:xfrm>
            <a:off x="685800" y="1752600"/>
            <a:ext cx="8077200" cy="4800600"/>
          </a:xfrm>
        </p:spPr>
        <p:txBody>
          <a:bodyPr/>
          <a:lstStyle/>
          <a:p>
            <a:pPr eaLnBrk="1" hangingPunct="1"/>
            <a:r>
              <a:rPr lang="en-US" altLang="zh-TW" sz="2800" smtClean="0"/>
              <a:t>Macro expansion (or invocation)</a:t>
            </a:r>
          </a:p>
          <a:p>
            <a:pPr lvl="1" eaLnBrk="1" hangingPunct="1"/>
            <a:r>
              <a:rPr lang="en-US" altLang="zh-TW" sz="2400" smtClean="0"/>
              <a:t>Give the name of the macro to be expanded and the arguments to be used in expanding the macro.</a:t>
            </a:r>
          </a:p>
          <a:p>
            <a:pPr lvl="1" eaLnBrk="1" hangingPunct="1"/>
            <a:r>
              <a:rPr lang="en-US" altLang="zh-TW" sz="2400" smtClean="0"/>
              <a:t>Each macro invocation statement will be expanded into the statements that form the body of the macro, with arguments from the macro invocation substituted for the parameters in the macro prototype.</a:t>
            </a:r>
          </a:p>
          <a:p>
            <a:pPr lvl="1" eaLnBrk="1" hangingPunct="1"/>
            <a:r>
              <a:rPr lang="en-US" altLang="zh-TW" sz="2400" smtClean="0"/>
              <a:t>The arguments and parameters are associated with one another according to their positions.</a:t>
            </a:r>
          </a:p>
          <a:p>
            <a:pPr lvl="2" eaLnBrk="1" hangingPunct="1"/>
            <a:r>
              <a:rPr lang="en-US" altLang="zh-TW" sz="2000" smtClean="0"/>
              <a:t>The first argument corresponds to the first parameter, and so on.</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685800" y="457200"/>
            <a:ext cx="7772400" cy="1143000"/>
          </a:xfrm>
        </p:spPr>
        <p:txBody>
          <a:bodyPr/>
          <a:lstStyle/>
          <a:p>
            <a:pPr eaLnBrk="1" hangingPunct="1"/>
            <a:r>
              <a:rPr lang="en-US" altLang="zh-TW" smtClean="0">
                <a:solidFill>
                  <a:schemeClr val="accent2"/>
                </a:solidFill>
              </a:rPr>
              <a:t>Macro Program Example</a:t>
            </a:r>
          </a:p>
        </p:txBody>
      </p:sp>
      <p:pic>
        <p:nvPicPr>
          <p:cNvPr id="13315" name="Picture 4" descr="C:\Documents and Settings\shieyuan\My Documents\My Pictures\Macro\y01.bmp"/>
          <p:cNvPicPr>
            <a:picLocks noChangeAspect="1" noChangeArrowheads="1"/>
          </p:cNvPicPr>
          <p:nvPr/>
        </p:nvPicPr>
        <p:blipFill>
          <a:blip r:embed="rId2"/>
          <a:srcRect/>
          <a:stretch>
            <a:fillRect/>
          </a:stretch>
        </p:blipFill>
        <p:spPr bwMode="auto">
          <a:xfrm>
            <a:off x="609600" y="1752600"/>
            <a:ext cx="8077200" cy="4514850"/>
          </a:xfrm>
          <a:prstGeom prst="rect">
            <a:avLst/>
          </a:prstGeom>
          <a:noFill/>
          <a:ln w="9525">
            <a:noFill/>
            <a:miter lim="800000"/>
            <a:headEnd/>
            <a:tailEnd/>
          </a:ln>
        </p:spPr>
      </p:pic>
      <p:sp>
        <p:nvSpPr>
          <p:cNvPr id="13316" name="Oval 5"/>
          <p:cNvSpPr>
            <a:spLocks noChangeArrowheads="1"/>
          </p:cNvSpPr>
          <p:nvPr/>
        </p:nvSpPr>
        <p:spPr bwMode="auto">
          <a:xfrm>
            <a:off x="1371600" y="1828800"/>
            <a:ext cx="5029200" cy="533400"/>
          </a:xfrm>
          <a:prstGeom prst="ellipse">
            <a:avLst/>
          </a:prstGeom>
          <a:noFill/>
          <a:ln w="25400">
            <a:solidFill>
              <a:srgbClr val="FF0000"/>
            </a:solidFill>
            <a:round/>
            <a:headEnd/>
            <a:tailEnd/>
          </a:ln>
        </p:spPr>
        <p:txBody>
          <a:bodyPr wrap="none" anchor="ctr"/>
          <a:lstStyle/>
          <a:p>
            <a:endParaRPr lang="en-US"/>
          </a:p>
        </p:txBody>
      </p:sp>
      <p:sp>
        <p:nvSpPr>
          <p:cNvPr id="13317" name="Text Box 6"/>
          <p:cNvSpPr txBox="1">
            <a:spLocks noChangeArrowheads="1"/>
          </p:cNvSpPr>
          <p:nvPr/>
        </p:nvSpPr>
        <p:spPr bwMode="auto">
          <a:xfrm>
            <a:off x="6308725" y="2251075"/>
            <a:ext cx="2238375" cy="457200"/>
          </a:xfrm>
          <a:prstGeom prst="rect">
            <a:avLst/>
          </a:prstGeom>
          <a:noFill/>
          <a:ln w="9525">
            <a:noFill/>
            <a:miter lim="800000"/>
            <a:headEnd/>
            <a:tailEnd/>
          </a:ln>
        </p:spPr>
        <p:txBody>
          <a:bodyPr wrap="none">
            <a:spAutoFit/>
          </a:bodyPr>
          <a:lstStyle/>
          <a:p>
            <a:r>
              <a:rPr lang="en-US" altLang="zh-TW">
                <a:solidFill>
                  <a:srgbClr val="FF0000"/>
                </a:solidFill>
              </a:rPr>
              <a:t>Macro definition</a:t>
            </a:r>
          </a:p>
        </p:txBody>
      </p:sp>
      <p:sp>
        <p:nvSpPr>
          <p:cNvPr id="13318" name="Oval 7"/>
          <p:cNvSpPr>
            <a:spLocks noChangeArrowheads="1"/>
          </p:cNvSpPr>
          <p:nvPr/>
        </p:nvSpPr>
        <p:spPr bwMode="auto">
          <a:xfrm>
            <a:off x="2438400" y="3886200"/>
            <a:ext cx="1981200" cy="685800"/>
          </a:xfrm>
          <a:prstGeom prst="ellipse">
            <a:avLst/>
          </a:prstGeom>
          <a:noFill/>
          <a:ln w="25400">
            <a:solidFill>
              <a:schemeClr val="accent2"/>
            </a:solidFill>
            <a:round/>
            <a:headEnd/>
            <a:tailEnd/>
          </a:ln>
        </p:spPr>
        <p:txBody>
          <a:bodyPr wrap="none" anchor="ctr"/>
          <a:lstStyle/>
          <a:p>
            <a:endParaRPr lang="en-US"/>
          </a:p>
        </p:txBody>
      </p:sp>
      <p:sp>
        <p:nvSpPr>
          <p:cNvPr id="13319" name="Text Box 8"/>
          <p:cNvSpPr txBox="1">
            <a:spLocks noChangeArrowheads="1"/>
          </p:cNvSpPr>
          <p:nvPr/>
        </p:nvSpPr>
        <p:spPr bwMode="auto">
          <a:xfrm>
            <a:off x="4175125" y="3241675"/>
            <a:ext cx="4352925" cy="457200"/>
          </a:xfrm>
          <a:prstGeom prst="rect">
            <a:avLst/>
          </a:prstGeom>
          <a:noFill/>
          <a:ln w="9525">
            <a:noFill/>
            <a:miter lim="800000"/>
            <a:headEnd/>
            <a:tailEnd/>
          </a:ln>
        </p:spPr>
        <p:txBody>
          <a:bodyPr wrap="none">
            <a:spAutoFit/>
          </a:bodyPr>
          <a:lstStyle/>
          <a:p>
            <a:r>
              <a:rPr lang="en-US" altLang="zh-TW">
                <a:solidFill>
                  <a:schemeClr val="accent2"/>
                </a:solidFill>
              </a:rPr>
              <a:t>Avoid the use of labels in a macro</a:t>
            </a:r>
          </a:p>
        </p:txBody>
      </p:sp>
      <p:sp>
        <p:nvSpPr>
          <p:cNvPr id="13320" name="Oval 9"/>
          <p:cNvSpPr>
            <a:spLocks noChangeArrowheads="1"/>
          </p:cNvSpPr>
          <p:nvPr/>
        </p:nvSpPr>
        <p:spPr bwMode="auto">
          <a:xfrm>
            <a:off x="2362200" y="4572000"/>
            <a:ext cx="1981200" cy="685800"/>
          </a:xfrm>
          <a:prstGeom prst="ellipse">
            <a:avLst/>
          </a:prstGeom>
          <a:noFill/>
          <a:ln w="25400">
            <a:solidFill>
              <a:schemeClr val="accent2"/>
            </a:solidFill>
            <a:round/>
            <a:headEnd/>
            <a:tailEnd/>
          </a:ln>
        </p:spPr>
        <p:txBody>
          <a:bodyPr wrap="none" anchor="ctr"/>
          <a:lstStyle/>
          <a:p>
            <a:endParaRPr lang="en-US"/>
          </a:p>
        </p:txBody>
      </p:sp>
      <p:sp>
        <p:nvSpPr>
          <p:cNvPr id="13321" name="Oval 10"/>
          <p:cNvSpPr>
            <a:spLocks noChangeArrowheads="1"/>
          </p:cNvSpPr>
          <p:nvPr/>
        </p:nvSpPr>
        <p:spPr bwMode="auto">
          <a:xfrm>
            <a:off x="2286000" y="5334000"/>
            <a:ext cx="1981200" cy="685800"/>
          </a:xfrm>
          <a:prstGeom prst="ellipse">
            <a:avLst/>
          </a:prstGeom>
          <a:noFill/>
          <a:ln w="25400">
            <a:solidFill>
              <a:schemeClr val="accent2"/>
            </a:solidFill>
            <a:round/>
            <a:headEnd/>
            <a:tailEnd/>
          </a:ln>
        </p:spPr>
        <p:txBody>
          <a:bodyPr wrap="none" anchor="ctr"/>
          <a:lstStyle/>
          <a:p>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Documents and Settings\shieyuan\My Documents\My Pictures\Macro\y02.bmp"/>
          <p:cNvPicPr>
            <a:picLocks noChangeAspect="1" noChangeArrowheads="1"/>
          </p:cNvPicPr>
          <p:nvPr/>
        </p:nvPicPr>
        <p:blipFill>
          <a:blip r:embed="rId2"/>
          <a:srcRect/>
          <a:stretch>
            <a:fillRect/>
          </a:stretch>
        </p:blipFill>
        <p:spPr bwMode="auto">
          <a:xfrm>
            <a:off x="304800" y="1143000"/>
            <a:ext cx="8839200" cy="3562350"/>
          </a:xfrm>
          <a:prstGeom prst="rect">
            <a:avLst/>
          </a:prstGeom>
          <a:noFill/>
          <a:ln w="9525">
            <a:noFill/>
            <a:miter lim="800000"/>
            <a:headEnd/>
            <a:tailEnd/>
          </a:ln>
        </p:spPr>
      </p:pic>
      <p:sp>
        <p:nvSpPr>
          <p:cNvPr id="14339" name="Oval 3"/>
          <p:cNvSpPr>
            <a:spLocks noChangeArrowheads="1"/>
          </p:cNvSpPr>
          <p:nvPr/>
        </p:nvSpPr>
        <p:spPr bwMode="auto">
          <a:xfrm>
            <a:off x="1295400" y="990600"/>
            <a:ext cx="5715000" cy="533400"/>
          </a:xfrm>
          <a:prstGeom prst="ellipse">
            <a:avLst/>
          </a:prstGeom>
          <a:noFill/>
          <a:ln w="25400">
            <a:solidFill>
              <a:srgbClr val="FF0000"/>
            </a:solidFill>
            <a:round/>
            <a:headEnd/>
            <a:tailEnd/>
          </a:ln>
        </p:spPr>
        <p:txBody>
          <a:bodyPr wrap="none" anchor="ctr"/>
          <a:lstStyle/>
          <a:p>
            <a:endParaRPr lang="en-US"/>
          </a:p>
        </p:txBody>
      </p:sp>
      <p:sp>
        <p:nvSpPr>
          <p:cNvPr id="14340" name="Text Box 4"/>
          <p:cNvSpPr txBox="1">
            <a:spLocks noChangeArrowheads="1"/>
          </p:cNvSpPr>
          <p:nvPr/>
        </p:nvSpPr>
        <p:spPr bwMode="auto">
          <a:xfrm>
            <a:off x="6400800" y="533400"/>
            <a:ext cx="2238375" cy="457200"/>
          </a:xfrm>
          <a:prstGeom prst="rect">
            <a:avLst/>
          </a:prstGeom>
          <a:noFill/>
          <a:ln w="9525">
            <a:noFill/>
            <a:miter lim="800000"/>
            <a:headEnd/>
            <a:tailEnd/>
          </a:ln>
        </p:spPr>
        <p:txBody>
          <a:bodyPr wrap="none">
            <a:spAutoFit/>
          </a:bodyPr>
          <a:lstStyle/>
          <a:p>
            <a:r>
              <a:rPr lang="en-US" altLang="zh-TW">
                <a:solidFill>
                  <a:srgbClr val="FF0000"/>
                </a:solidFill>
              </a:rPr>
              <a:t>Macro definition</a:t>
            </a:r>
          </a:p>
        </p:txBody>
      </p:sp>
      <p:sp>
        <p:nvSpPr>
          <p:cNvPr id="14341" name="Oval 5"/>
          <p:cNvSpPr>
            <a:spLocks noChangeArrowheads="1"/>
          </p:cNvSpPr>
          <p:nvPr/>
        </p:nvSpPr>
        <p:spPr bwMode="auto">
          <a:xfrm>
            <a:off x="2438400" y="3048000"/>
            <a:ext cx="1981200" cy="685800"/>
          </a:xfrm>
          <a:prstGeom prst="ellipse">
            <a:avLst/>
          </a:prstGeom>
          <a:noFill/>
          <a:ln w="25400">
            <a:solidFill>
              <a:schemeClr val="accent2"/>
            </a:solidFill>
            <a:round/>
            <a:headEnd/>
            <a:tailEnd/>
          </a:ln>
        </p:spPr>
        <p:txBody>
          <a:bodyPr wrap="none" anchor="ctr"/>
          <a:lstStyle/>
          <a:p>
            <a:endParaRPr lang="en-US"/>
          </a:p>
        </p:txBody>
      </p:sp>
      <p:sp>
        <p:nvSpPr>
          <p:cNvPr id="14342" name="Oval 6"/>
          <p:cNvSpPr>
            <a:spLocks noChangeArrowheads="1"/>
          </p:cNvSpPr>
          <p:nvPr/>
        </p:nvSpPr>
        <p:spPr bwMode="auto">
          <a:xfrm>
            <a:off x="2438400" y="3886200"/>
            <a:ext cx="1981200" cy="685800"/>
          </a:xfrm>
          <a:prstGeom prst="ellipse">
            <a:avLst/>
          </a:prstGeom>
          <a:noFill/>
          <a:ln w="25400">
            <a:solidFill>
              <a:schemeClr val="accent2"/>
            </a:solidFill>
            <a:round/>
            <a:headEnd/>
            <a:tailEnd/>
          </a:ln>
        </p:spPr>
        <p:txBody>
          <a:bodyPr wrap="none" anchor="ctr"/>
          <a:lstStyle/>
          <a:p>
            <a:endParaRPr lang="en-US"/>
          </a:p>
        </p:txBody>
      </p:sp>
      <p:sp>
        <p:nvSpPr>
          <p:cNvPr id="14343" name="Text Box 7"/>
          <p:cNvSpPr txBox="1">
            <a:spLocks noChangeArrowheads="1"/>
          </p:cNvSpPr>
          <p:nvPr/>
        </p:nvSpPr>
        <p:spPr bwMode="auto">
          <a:xfrm>
            <a:off x="3886200" y="4648200"/>
            <a:ext cx="4352925" cy="457200"/>
          </a:xfrm>
          <a:prstGeom prst="rect">
            <a:avLst/>
          </a:prstGeom>
          <a:noFill/>
          <a:ln w="9525">
            <a:noFill/>
            <a:miter lim="800000"/>
            <a:headEnd/>
            <a:tailEnd/>
          </a:ln>
        </p:spPr>
        <p:txBody>
          <a:bodyPr wrap="none">
            <a:spAutoFit/>
          </a:bodyPr>
          <a:lstStyle/>
          <a:p>
            <a:r>
              <a:rPr lang="en-US" altLang="zh-TW">
                <a:solidFill>
                  <a:schemeClr val="accent2"/>
                </a:solidFill>
              </a:rPr>
              <a:t>Avoid the use of labels in a macro</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C:\Documents and Settings\shieyuan\My Documents\My Pictures\Macro\y03.bmp"/>
          <p:cNvPicPr>
            <a:picLocks noChangeAspect="1" noChangeArrowheads="1"/>
          </p:cNvPicPr>
          <p:nvPr/>
        </p:nvPicPr>
        <p:blipFill>
          <a:blip r:embed="rId2"/>
          <a:srcRect/>
          <a:stretch>
            <a:fillRect/>
          </a:stretch>
        </p:blipFill>
        <p:spPr bwMode="auto">
          <a:xfrm>
            <a:off x="152400" y="1066800"/>
            <a:ext cx="8991600" cy="4881563"/>
          </a:xfrm>
          <a:prstGeom prst="rect">
            <a:avLst/>
          </a:prstGeom>
          <a:noFill/>
          <a:ln w="9525">
            <a:noFill/>
            <a:miter lim="800000"/>
            <a:headEnd/>
            <a:tailEnd/>
          </a:ln>
        </p:spPr>
      </p:pic>
      <p:sp>
        <p:nvSpPr>
          <p:cNvPr id="15363" name="Oval 3"/>
          <p:cNvSpPr>
            <a:spLocks noChangeArrowheads="1"/>
          </p:cNvSpPr>
          <p:nvPr/>
        </p:nvSpPr>
        <p:spPr bwMode="auto">
          <a:xfrm>
            <a:off x="2209800" y="1905000"/>
            <a:ext cx="4267200" cy="533400"/>
          </a:xfrm>
          <a:prstGeom prst="ellipse">
            <a:avLst/>
          </a:prstGeom>
          <a:noFill/>
          <a:ln w="25400">
            <a:solidFill>
              <a:srgbClr val="FF0000"/>
            </a:solidFill>
            <a:round/>
            <a:headEnd/>
            <a:tailEnd/>
          </a:ln>
        </p:spPr>
        <p:txBody>
          <a:bodyPr wrap="none" anchor="ctr"/>
          <a:lstStyle/>
          <a:p>
            <a:endParaRPr lang="en-US"/>
          </a:p>
        </p:txBody>
      </p:sp>
      <p:sp>
        <p:nvSpPr>
          <p:cNvPr id="15364" name="Oval 4"/>
          <p:cNvSpPr>
            <a:spLocks noChangeArrowheads="1"/>
          </p:cNvSpPr>
          <p:nvPr/>
        </p:nvSpPr>
        <p:spPr bwMode="auto">
          <a:xfrm>
            <a:off x="2286000" y="2895600"/>
            <a:ext cx="4267200" cy="533400"/>
          </a:xfrm>
          <a:prstGeom prst="ellipse">
            <a:avLst/>
          </a:prstGeom>
          <a:noFill/>
          <a:ln w="25400">
            <a:solidFill>
              <a:srgbClr val="FF0000"/>
            </a:solidFill>
            <a:round/>
            <a:headEnd/>
            <a:tailEnd/>
          </a:ln>
        </p:spPr>
        <p:txBody>
          <a:bodyPr wrap="none" anchor="ctr"/>
          <a:lstStyle/>
          <a:p>
            <a:endParaRPr lang="en-US"/>
          </a:p>
        </p:txBody>
      </p:sp>
      <p:sp>
        <p:nvSpPr>
          <p:cNvPr id="15365" name="Oval 5"/>
          <p:cNvSpPr>
            <a:spLocks noChangeArrowheads="1"/>
          </p:cNvSpPr>
          <p:nvPr/>
        </p:nvSpPr>
        <p:spPr bwMode="auto">
          <a:xfrm>
            <a:off x="2286000" y="3505200"/>
            <a:ext cx="4267200" cy="533400"/>
          </a:xfrm>
          <a:prstGeom prst="ellipse">
            <a:avLst/>
          </a:prstGeom>
          <a:noFill/>
          <a:ln w="25400">
            <a:solidFill>
              <a:srgbClr val="FF0000"/>
            </a:solidFill>
            <a:round/>
            <a:headEnd/>
            <a:tailEnd/>
          </a:ln>
        </p:spPr>
        <p:txBody>
          <a:bodyPr wrap="none" anchor="ctr"/>
          <a:lstStyle/>
          <a:p>
            <a:endParaRPr lang="en-US"/>
          </a:p>
        </p:txBody>
      </p:sp>
      <p:sp>
        <p:nvSpPr>
          <p:cNvPr id="15366" name="Text Box 6"/>
          <p:cNvSpPr txBox="1">
            <a:spLocks noChangeArrowheads="1"/>
          </p:cNvSpPr>
          <p:nvPr/>
        </p:nvSpPr>
        <p:spPr bwMode="auto">
          <a:xfrm>
            <a:off x="5181600" y="1219200"/>
            <a:ext cx="2459038" cy="457200"/>
          </a:xfrm>
          <a:prstGeom prst="rect">
            <a:avLst/>
          </a:prstGeom>
          <a:noFill/>
          <a:ln w="9525">
            <a:noFill/>
            <a:miter lim="800000"/>
            <a:headEnd/>
            <a:tailEnd/>
          </a:ln>
        </p:spPr>
        <p:txBody>
          <a:bodyPr wrap="none">
            <a:spAutoFit/>
          </a:bodyPr>
          <a:lstStyle/>
          <a:p>
            <a:r>
              <a:rPr lang="en-US" altLang="zh-TW">
                <a:solidFill>
                  <a:srgbClr val="FF0000"/>
                </a:solidFill>
              </a:rPr>
              <a:t>Macro invocations</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zh-TW" smtClean="0">
                <a:solidFill>
                  <a:schemeClr val="accent2"/>
                </a:solidFill>
              </a:rPr>
              <a:t>Expanded Macro Program</a:t>
            </a:r>
          </a:p>
        </p:txBody>
      </p:sp>
      <p:pic>
        <p:nvPicPr>
          <p:cNvPr id="16387" name="Picture 4" descr="C:\Documents and Settings\shieyuan\My Documents\My Pictures\Macro\y04.bmp"/>
          <p:cNvPicPr>
            <a:picLocks noChangeAspect="1" noChangeArrowheads="1"/>
          </p:cNvPicPr>
          <p:nvPr/>
        </p:nvPicPr>
        <p:blipFill>
          <a:blip r:embed="rId2"/>
          <a:srcRect/>
          <a:stretch>
            <a:fillRect/>
          </a:stretch>
        </p:blipFill>
        <p:spPr bwMode="auto">
          <a:xfrm>
            <a:off x="457200" y="1905000"/>
            <a:ext cx="8686800" cy="4541838"/>
          </a:xfrm>
          <a:prstGeom prst="rect">
            <a:avLst/>
          </a:prstGeom>
          <a:noFill/>
          <a:ln w="9525">
            <a:noFill/>
            <a:miter lim="800000"/>
            <a:headEnd/>
            <a:tailEnd/>
          </a:ln>
        </p:spPr>
      </p:pic>
      <p:sp>
        <p:nvSpPr>
          <p:cNvPr id="16388" name="Rectangle 5"/>
          <p:cNvSpPr>
            <a:spLocks noChangeArrowheads="1"/>
          </p:cNvSpPr>
          <p:nvPr/>
        </p:nvSpPr>
        <p:spPr bwMode="auto">
          <a:xfrm>
            <a:off x="1219200" y="2819400"/>
            <a:ext cx="7696200" cy="3581400"/>
          </a:xfrm>
          <a:prstGeom prst="rect">
            <a:avLst/>
          </a:prstGeom>
          <a:noFill/>
          <a:ln w="25400">
            <a:solidFill>
              <a:srgbClr val="FF0000"/>
            </a:solidFill>
            <a:miter lim="800000"/>
            <a:headEnd/>
            <a:tailEnd/>
          </a:ln>
        </p:spPr>
        <p:txBody>
          <a:bodyPr wrap="none" anchor="ctr"/>
          <a:lstStyle/>
          <a:p>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762000" y="457200"/>
            <a:ext cx="8001000" cy="1143000"/>
          </a:xfrm>
        </p:spPr>
        <p:txBody>
          <a:bodyPr/>
          <a:lstStyle/>
          <a:p>
            <a:pPr eaLnBrk="1" hangingPunct="1"/>
            <a:r>
              <a:rPr lang="en-US" altLang="zh-TW" smtClean="0">
                <a:solidFill>
                  <a:schemeClr val="accent2"/>
                </a:solidFill>
              </a:rPr>
              <a:t>Retain Labels on Expanded Macro</a:t>
            </a:r>
          </a:p>
        </p:txBody>
      </p:sp>
      <p:sp>
        <p:nvSpPr>
          <p:cNvPr id="17411" name="Rectangle 3"/>
          <p:cNvSpPr>
            <a:spLocks noGrp="1" noChangeArrowheads="1"/>
          </p:cNvSpPr>
          <p:nvPr>
            <p:ph type="body" idx="1"/>
          </p:nvPr>
        </p:nvSpPr>
        <p:spPr/>
        <p:txBody>
          <a:bodyPr/>
          <a:lstStyle/>
          <a:p>
            <a:pPr eaLnBrk="1" hangingPunct="1"/>
            <a:r>
              <a:rPr lang="en-US" altLang="zh-TW" smtClean="0"/>
              <a:t>The label on the macro invocation statement CLOOP has been retained as a label on the first statement generated in the macro expansion.</a:t>
            </a:r>
          </a:p>
          <a:p>
            <a:pPr eaLnBrk="1" hangingPunct="1"/>
            <a:r>
              <a:rPr lang="en-US" altLang="zh-TW" smtClean="0"/>
              <a:t>This allows the programmer to use a macro instruction in exactly the same way as an assembler language mnemonic.</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C:\Documents and Settings\shieyuan\My Documents\My Pictures\Macro\y05.bmp"/>
          <p:cNvPicPr>
            <a:picLocks noChangeAspect="1" noChangeArrowheads="1"/>
          </p:cNvPicPr>
          <p:nvPr/>
        </p:nvPicPr>
        <p:blipFill>
          <a:blip r:embed="rId2"/>
          <a:srcRect/>
          <a:stretch>
            <a:fillRect/>
          </a:stretch>
        </p:blipFill>
        <p:spPr bwMode="auto">
          <a:xfrm>
            <a:off x="0" y="990600"/>
            <a:ext cx="9144000" cy="4156075"/>
          </a:xfrm>
          <a:prstGeom prst="rect">
            <a:avLst/>
          </a:prstGeom>
          <a:noFill/>
          <a:ln w="9525">
            <a:noFill/>
            <a:miter lim="800000"/>
            <a:headEnd/>
            <a:tailEnd/>
          </a:ln>
        </p:spPr>
      </p:pic>
      <p:sp>
        <p:nvSpPr>
          <p:cNvPr id="18435" name="Rectangle 3"/>
          <p:cNvSpPr>
            <a:spLocks noChangeArrowheads="1"/>
          </p:cNvSpPr>
          <p:nvPr/>
        </p:nvSpPr>
        <p:spPr bwMode="auto">
          <a:xfrm>
            <a:off x="228600" y="1828800"/>
            <a:ext cx="8610600" cy="2895600"/>
          </a:xfrm>
          <a:prstGeom prst="rect">
            <a:avLst/>
          </a:prstGeom>
          <a:noFill/>
          <a:ln w="25400">
            <a:solidFill>
              <a:srgbClr val="FF0000"/>
            </a:solidFill>
            <a:miter lim="800000"/>
            <a:headEnd/>
            <a:tailEnd/>
          </a:ln>
        </p:spPr>
        <p:txBody>
          <a:bodyPr wrap="none" anchor="ctr"/>
          <a:lstStyle/>
          <a:p>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C:\Documents and Settings\shieyuan\My Documents\My Pictures\Macro\y06.bmp"/>
          <p:cNvPicPr>
            <a:picLocks noChangeAspect="1" noChangeArrowheads="1"/>
          </p:cNvPicPr>
          <p:nvPr/>
        </p:nvPicPr>
        <p:blipFill>
          <a:blip r:embed="rId2"/>
          <a:srcRect/>
          <a:stretch>
            <a:fillRect/>
          </a:stretch>
        </p:blipFill>
        <p:spPr bwMode="auto">
          <a:xfrm>
            <a:off x="381000" y="685800"/>
            <a:ext cx="8610600" cy="4297363"/>
          </a:xfrm>
          <a:prstGeom prst="rect">
            <a:avLst/>
          </a:prstGeom>
          <a:noFill/>
          <a:ln w="9525">
            <a:noFill/>
            <a:miter lim="800000"/>
            <a:headEnd/>
            <a:tailEnd/>
          </a:ln>
        </p:spPr>
      </p:pic>
      <p:sp>
        <p:nvSpPr>
          <p:cNvPr id="19459" name="Rectangle 3"/>
          <p:cNvSpPr>
            <a:spLocks noChangeArrowheads="1"/>
          </p:cNvSpPr>
          <p:nvPr/>
        </p:nvSpPr>
        <p:spPr bwMode="auto">
          <a:xfrm>
            <a:off x="533400" y="685800"/>
            <a:ext cx="8229600" cy="2286000"/>
          </a:xfrm>
          <a:prstGeom prst="rect">
            <a:avLst/>
          </a:prstGeom>
          <a:noFill/>
          <a:ln w="25400">
            <a:solidFill>
              <a:srgbClr val="FF0000"/>
            </a:solidFill>
            <a:miter lim="800000"/>
            <a:headEnd/>
            <a:tailEnd/>
          </a:ln>
        </p:spPr>
        <p:txBody>
          <a:bodyPr wrap="none" anchor="ctr"/>
          <a:lstStyle/>
          <a:p>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685800" y="457200"/>
            <a:ext cx="7772400" cy="1143000"/>
          </a:xfrm>
        </p:spPr>
        <p:txBody>
          <a:bodyPr/>
          <a:lstStyle/>
          <a:p>
            <a:pPr eaLnBrk="1" hangingPunct="1"/>
            <a:r>
              <a:rPr lang="en-US" altLang="zh-TW" smtClean="0">
                <a:solidFill>
                  <a:schemeClr val="accent2"/>
                </a:solidFill>
              </a:rPr>
              <a:t>Differences between Macro and Subroutine</a:t>
            </a:r>
          </a:p>
        </p:txBody>
      </p:sp>
      <p:sp>
        <p:nvSpPr>
          <p:cNvPr id="20483" name="Rectangle 3"/>
          <p:cNvSpPr>
            <a:spLocks noGrp="1" noChangeArrowheads="1"/>
          </p:cNvSpPr>
          <p:nvPr>
            <p:ph type="body" idx="1"/>
          </p:nvPr>
        </p:nvSpPr>
        <p:spPr>
          <a:xfrm>
            <a:off x="762000" y="1828800"/>
            <a:ext cx="7772400" cy="4114800"/>
          </a:xfrm>
        </p:spPr>
        <p:txBody>
          <a:bodyPr/>
          <a:lstStyle/>
          <a:p>
            <a:pPr eaLnBrk="1" hangingPunct="1">
              <a:lnSpc>
                <a:spcPct val="90000"/>
              </a:lnSpc>
            </a:pPr>
            <a:r>
              <a:rPr lang="en-US" altLang="zh-TW" sz="2800" smtClean="0"/>
              <a:t>After macro processing, the expanded file can be used as input to the assembler.</a:t>
            </a:r>
          </a:p>
          <a:p>
            <a:pPr eaLnBrk="1" hangingPunct="1">
              <a:lnSpc>
                <a:spcPct val="90000"/>
              </a:lnSpc>
            </a:pPr>
            <a:r>
              <a:rPr lang="en-US" altLang="zh-TW" sz="2800" smtClean="0"/>
              <a:t>The statements generated from the macro expansions will be assembled exactly as though they had been written directly by the programmer.</a:t>
            </a:r>
          </a:p>
          <a:p>
            <a:pPr eaLnBrk="1" hangingPunct="1">
              <a:lnSpc>
                <a:spcPct val="90000"/>
              </a:lnSpc>
            </a:pPr>
            <a:r>
              <a:rPr lang="en-US" altLang="zh-TW" sz="2800" smtClean="0"/>
              <a:t>The differences between macro invocation and subroutine call</a:t>
            </a:r>
          </a:p>
          <a:p>
            <a:pPr lvl="1" eaLnBrk="1" hangingPunct="1">
              <a:lnSpc>
                <a:spcPct val="90000"/>
              </a:lnSpc>
            </a:pPr>
            <a:r>
              <a:rPr lang="en-US" altLang="zh-TW" sz="2400" smtClean="0"/>
              <a:t>The statements that form the body of the macro are generated each time a macro is expanded.</a:t>
            </a:r>
          </a:p>
          <a:p>
            <a:pPr lvl="1" eaLnBrk="1" hangingPunct="1">
              <a:lnSpc>
                <a:spcPct val="90000"/>
              </a:lnSpc>
            </a:pPr>
            <a:r>
              <a:rPr lang="en-US" altLang="zh-TW" sz="2400" smtClean="0"/>
              <a:t>Statements in a subroutine appear only once, regardless of how many times the subroutine is called.</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ltLang="zh-TW" smtClean="0">
                <a:solidFill>
                  <a:schemeClr val="accent2"/>
                </a:solidFill>
              </a:rPr>
              <a:t>Avoid Uses of Labels in Macro</a:t>
            </a:r>
          </a:p>
        </p:txBody>
      </p:sp>
      <p:sp>
        <p:nvSpPr>
          <p:cNvPr id="21507" name="Rectangle 3"/>
          <p:cNvSpPr>
            <a:spLocks noGrp="1" noChangeArrowheads="1"/>
          </p:cNvSpPr>
          <p:nvPr>
            <p:ph type="body" idx="1"/>
          </p:nvPr>
        </p:nvSpPr>
        <p:spPr/>
        <p:txBody>
          <a:bodyPr/>
          <a:lstStyle/>
          <a:p>
            <a:pPr eaLnBrk="1" hangingPunct="1">
              <a:lnSpc>
                <a:spcPct val="90000"/>
              </a:lnSpc>
            </a:pPr>
            <a:r>
              <a:rPr lang="en-US" altLang="zh-TW" sz="2800" smtClean="0"/>
              <a:t>In RDBUFF and WRBUFF macros, many program-counter relative addressing instructions are used to avoid the uses of labels in a macro.</a:t>
            </a:r>
          </a:p>
          <a:p>
            <a:pPr lvl="1" eaLnBrk="1" hangingPunct="1">
              <a:lnSpc>
                <a:spcPct val="90000"/>
              </a:lnSpc>
            </a:pPr>
            <a:r>
              <a:rPr lang="en-US" altLang="zh-TW" sz="2400" smtClean="0"/>
              <a:t>For example, 		JLT 	* - 19</a:t>
            </a:r>
          </a:p>
          <a:p>
            <a:pPr eaLnBrk="1" hangingPunct="1">
              <a:lnSpc>
                <a:spcPct val="90000"/>
              </a:lnSpc>
            </a:pPr>
            <a:r>
              <a:rPr lang="en-US" altLang="zh-TW" sz="2800" smtClean="0"/>
              <a:t>This is to avoid generating duplicate labels when the same macro is expanded multiple time at different places in the program. (will be treated as error by the assembler)</a:t>
            </a:r>
          </a:p>
          <a:p>
            <a:pPr eaLnBrk="1" hangingPunct="1">
              <a:lnSpc>
                <a:spcPct val="90000"/>
              </a:lnSpc>
            </a:pPr>
            <a:r>
              <a:rPr lang="en-US" altLang="zh-TW" sz="2800" smtClean="0"/>
              <a:t>Later on, we will present a method which allows a programmer to use labels in a macro definition.</a:t>
            </a:r>
          </a:p>
          <a:p>
            <a:pPr eaLnBrk="1" hangingPunct="1">
              <a:lnSpc>
                <a:spcPct val="90000"/>
              </a:lnSpc>
            </a:pPr>
            <a:endParaRPr lang="en-US" altLang="zh-TW" sz="2800"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Content Placeholder 2"/>
          <p:cNvSpPr>
            <a:spLocks noGrp="1"/>
          </p:cNvSpPr>
          <p:nvPr>
            <p:ph idx="1"/>
          </p:nvPr>
        </p:nvSpPr>
        <p:spPr>
          <a:xfrm>
            <a:off x="685800" y="533400"/>
            <a:ext cx="8229600" cy="6096000"/>
          </a:xfrm>
        </p:spPr>
        <p:txBody>
          <a:bodyPr/>
          <a:lstStyle/>
          <a:p>
            <a:pPr eaLnBrk="1" hangingPunct="1">
              <a:buFontTx/>
              <a:buNone/>
            </a:pPr>
            <a:r>
              <a:rPr lang="en-US" sz="2400" smtClean="0"/>
              <a:t>Basic Macro Processor functions:</a:t>
            </a:r>
          </a:p>
          <a:p>
            <a:pPr eaLnBrk="1" hangingPunct="1">
              <a:buFontTx/>
              <a:buNone/>
            </a:pPr>
            <a:r>
              <a:rPr lang="en-US" sz="2400" smtClean="0"/>
              <a:t>    		Macro Definition and Expansion </a:t>
            </a:r>
          </a:p>
          <a:p>
            <a:pPr eaLnBrk="1" hangingPunct="1">
              <a:buFontTx/>
              <a:buNone/>
            </a:pPr>
            <a:r>
              <a:rPr lang="en-US" sz="2400" smtClean="0"/>
              <a:t>    		Macro Processor Algorithm and data structures.</a:t>
            </a:r>
          </a:p>
          <a:p>
            <a:pPr eaLnBrk="1" hangingPunct="1">
              <a:buFontTx/>
              <a:buNone/>
            </a:pPr>
            <a:r>
              <a:rPr lang="en-US" sz="2400" smtClean="0"/>
              <a:t>Machine-independent Macro Processor features: 			Concatenation of Macro Parameters </a:t>
            </a:r>
          </a:p>
          <a:p>
            <a:pPr eaLnBrk="1" hangingPunct="1">
              <a:buFontTx/>
              <a:buNone/>
            </a:pPr>
            <a:r>
              <a:rPr lang="en-US" sz="2400" smtClean="0"/>
              <a:t>		 Generation of Unique Labels </a:t>
            </a:r>
          </a:p>
          <a:p>
            <a:pPr eaLnBrk="1" hangingPunct="1">
              <a:buFontTx/>
              <a:buNone/>
            </a:pPr>
            <a:r>
              <a:rPr lang="en-US" sz="2400" smtClean="0"/>
              <a:t>           	Conditional Macro Expansion </a:t>
            </a:r>
          </a:p>
          <a:p>
            <a:pPr eaLnBrk="1" hangingPunct="1">
              <a:buFontTx/>
              <a:buNone/>
            </a:pPr>
            <a:r>
              <a:rPr lang="en-US" sz="2400" smtClean="0"/>
              <a:t>            Keyword Macro Parameters </a:t>
            </a:r>
          </a:p>
          <a:p>
            <a:pPr eaLnBrk="1" hangingPunct="1">
              <a:buFontTx/>
              <a:buNone/>
            </a:pPr>
            <a:r>
              <a:rPr lang="en-US" sz="2400" smtClean="0"/>
              <a:t> Macro Processor Design Options </a:t>
            </a:r>
          </a:p>
          <a:p>
            <a:pPr eaLnBrk="1" hangingPunct="1">
              <a:buFontTx/>
              <a:buNone/>
            </a:pPr>
            <a:r>
              <a:rPr lang="en-US" sz="2400" smtClean="0"/>
              <a:t>         	Recursive Macro Expansion  </a:t>
            </a:r>
          </a:p>
          <a:p>
            <a:pPr eaLnBrk="1" hangingPunct="1">
              <a:buFontTx/>
              <a:buNone/>
            </a:pPr>
            <a:r>
              <a:rPr lang="en-US" sz="2400" smtClean="0"/>
              <a:t>        	General Purpose Macro Processors </a:t>
            </a:r>
          </a:p>
          <a:p>
            <a:pPr eaLnBrk="1" hangingPunct="1">
              <a:buFontTx/>
              <a:buNone/>
            </a:pPr>
            <a:r>
              <a:rPr lang="en-US" sz="2400" smtClean="0"/>
              <a:t>         	Macro Processing within Language Translators</a:t>
            </a:r>
          </a:p>
          <a:p>
            <a:pPr eaLnBrk="1" hangingPunct="1">
              <a:buFontTx/>
              <a:buNone/>
            </a:pPr>
            <a:r>
              <a:rPr lang="en-US" sz="2400" smtClean="0"/>
              <a:t> Implementation examples: </a:t>
            </a:r>
          </a:p>
          <a:p>
            <a:pPr eaLnBrk="1" hangingPunct="1">
              <a:buFontTx/>
              <a:buNone/>
            </a:pPr>
            <a:r>
              <a:rPr lang="en-US" sz="2400" smtClean="0"/>
              <a:t>          	MASM Macro Processor – ANSI C Macro language.</a:t>
            </a:r>
          </a:p>
          <a:p>
            <a:pPr eaLnBrk="1" hangingPunct="1"/>
            <a:endParaRPr lang="en-US" smtClean="0"/>
          </a:p>
        </p:txBody>
      </p:sp>
      <p:sp>
        <p:nvSpPr>
          <p:cNvPr id="4" name="Title 3"/>
          <p:cNvSpPr>
            <a:spLocks noGrp="1"/>
          </p:cNvSpPr>
          <p:nvPr>
            <p:ph type="title"/>
          </p:nvPr>
        </p:nvSpPr>
        <p:spPr/>
        <p:txBody>
          <a:bodyPr/>
          <a:lstStyle/>
          <a:p>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ltLang="zh-TW" smtClean="0">
                <a:solidFill>
                  <a:schemeClr val="accent2"/>
                </a:solidFill>
              </a:rPr>
              <a:t>Two-Pass Macro Processor</a:t>
            </a:r>
          </a:p>
        </p:txBody>
      </p:sp>
      <p:sp>
        <p:nvSpPr>
          <p:cNvPr id="22531" name="Rectangle 3"/>
          <p:cNvSpPr>
            <a:spLocks noGrp="1" noChangeArrowheads="1"/>
          </p:cNvSpPr>
          <p:nvPr>
            <p:ph type="body" idx="1"/>
          </p:nvPr>
        </p:nvSpPr>
        <p:spPr>
          <a:xfrm>
            <a:off x="685800" y="1828800"/>
            <a:ext cx="7772400" cy="4267200"/>
          </a:xfrm>
        </p:spPr>
        <p:txBody>
          <a:bodyPr/>
          <a:lstStyle/>
          <a:p>
            <a:pPr eaLnBrk="1" hangingPunct="1">
              <a:lnSpc>
                <a:spcPct val="90000"/>
              </a:lnSpc>
            </a:pPr>
            <a:r>
              <a:rPr lang="en-US" altLang="zh-TW" sz="2800" smtClean="0"/>
              <a:t>Like an assembler or a loader, we can design a two-pass macro processor in which all macro definitions are processed during the first pass, and all macro invocation statements are expanded during the second pass.</a:t>
            </a:r>
          </a:p>
          <a:p>
            <a:pPr eaLnBrk="1" hangingPunct="1">
              <a:lnSpc>
                <a:spcPct val="90000"/>
              </a:lnSpc>
            </a:pPr>
            <a:r>
              <a:rPr lang="en-US" altLang="zh-TW" sz="2800" smtClean="0"/>
              <a:t>However, such a macro processor cannot allow the body of one macro instruction to contain definitions of other macros.</a:t>
            </a:r>
          </a:p>
          <a:p>
            <a:pPr lvl="1" eaLnBrk="1" hangingPunct="1">
              <a:lnSpc>
                <a:spcPct val="90000"/>
              </a:lnSpc>
            </a:pPr>
            <a:r>
              <a:rPr lang="en-US" altLang="zh-TW" sz="2400" smtClean="0"/>
              <a:t>Because all macros would have to be defined during the first pass before any macro invocations were expanded.</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609600" y="457200"/>
            <a:ext cx="8001000" cy="1143000"/>
          </a:xfrm>
        </p:spPr>
        <p:txBody>
          <a:bodyPr/>
          <a:lstStyle/>
          <a:p>
            <a:pPr eaLnBrk="1" hangingPunct="1"/>
            <a:r>
              <a:rPr lang="en-US" altLang="zh-TW" smtClean="0">
                <a:solidFill>
                  <a:schemeClr val="accent2"/>
                </a:solidFill>
              </a:rPr>
              <a:t>Macro Containing Macro Example</a:t>
            </a:r>
          </a:p>
        </p:txBody>
      </p:sp>
      <p:pic>
        <p:nvPicPr>
          <p:cNvPr id="23555" name="Picture 4" descr="C:\Documents and Settings\shieyuan\My Documents\My Pictures\Macro\y07.bmp"/>
          <p:cNvPicPr>
            <a:picLocks noChangeAspect="1" noChangeArrowheads="1"/>
          </p:cNvPicPr>
          <p:nvPr/>
        </p:nvPicPr>
        <p:blipFill>
          <a:blip r:embed="rId2"/>
          <a:srcRect/>
          <a:stretch>
            <a:fillRect/>
          </a:stretch>
        </p:blipFill>
        <p:spPr bwMode="auto">
          <a:xfrm>
            <a:off x="685800" y="1828800"/>
            <a:ext cx="8077200" cy="3803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Documents and Settings\shieyuan\My Documents\My Pictures\Macro\y08.bmp"/>
          <p:cNvPicPr>
            <a:picLocks noChangeAspect="1" noChangeArrowheads="1"/>
          </p:cNvPicPr>
          <p:nvPr/>
        </p:nvPicPr>
        <p:blipFill>
          <a:blip r:embed="rId2"/>
          <a:srcRect/>
          <a:stretch>
            <a:fillRect/>
          </a:stretch>
        </p:blipFill>
        <p:spPr bwMode="auto">
          <a:xfrm>
            <a:off x="762000" y="838200"/>
            <a:ext cx="7848600" cy="45545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457200" y="533400"/>
            <a:ext cx="8153400" cy="1143000"/>
          </a:xfrm>
        </p:spPr>
        <p:txBody>
          <a:bodyPr/>
          <a:lstStyle/>
          <a:p>
            <a:pPr eaLnBrk="1" hangingPunct="1"/>
            <a:r>
              <a:rPr lang="en-US" altLang="zh-TW" smtClean="0">
                <a:solidFill>
                  <a:schemeClr val="accent2"/>
                </a:solidFill>
              </a:rPr>
              <a:t>Macro Containing Macro Example</a:t>
            </a:r>
          </a:p>
        </p:txBody>
      </p:sp>
      <p:sp>
        <p:nvSpPr>
          <p:cNvPr id="25603" name="Rectangle 3"/>
          <p:cNvSpPr>
            <a:spLocks noGrp="1" noChangeArrowheads="1"/>
          </p:cNvSpPr>
          <p:nvPr>
            <p:ph type="body" idx="1"/>
          </p:nvPr>
        </p:nvSpPr>
        <p:spPr>
          <a:xfrm>
            <a:off x="457200" y="1752600"/>
            <a:ext cx="8458200" cy="4191000"/>
          </a:xfrm>
        </p:spPr>
        <p:txBody>
          <a:bodyPr/>
          <a:lstStyle/>
          <a:p>
            <a:pPr eaLnBrk="1" hangingPunct="1">
              <a:lnSpc>
                <a:spcPct val="90000"/>
              </a:lnSpc>
            </a:pPr>
            <a:r>
              <a:rPr lang="en-US" altLang="zh-TW" sz="2800" smtClean="0"/>
              <a:t>MACROS contains the definitions of RDBUFF and WRBUFF which are written in SIC instructions.</a:t>
            </a:r>
          </a:p>
          <a:p>
            <a:pPr eaLnBrk="1" hangingPunct="1">
              <a:lnSpc>
                <a:spcPct val="90000"/>
              </a:lnSpc>
            </a:pPr>
            <a:r>
              <a:rPr lang="en-US" altLang="zh-TW" sz="2800" smtClean="0"/>
              <a:t>MACROX contains the definitions of RDBUFF and WRBUFF which are written in SIC/XE instructions.</a:t>
            </a:r>
          </a:p>
          <a:p>
            <a:pPr eaLnBrk="1" hangingPunct="1">
              <a:lnSpc>
                <a:spcPct val="90000"/>
              </a:lnSpc>
            </a:pPr>
            <a:r>
              <a:rPr lang="en-US" altLang="zh-TW" sz="2800" smtClean="0"/>
              <a:t>A program that is to be run on SIC system could invoke MACROS whereas a program to be run on SIC/XE can invoke MACROX.</a:t>
            </a:r>
          </a:p>
          <a:p>
            <a:pPr eaLnBrk="1" hangingPunct="1">
              <a:lnSpc>
                <a:spcPct val="90000"/>
              </a:lnSpc>
            </a:pPr>
            <a:r>
              <a:rPr lang="en-US" altLang="zh-TW" sz="2800" smtClean="0"/>
              <a:t>Defining MACROS or MACROX does not define RDBUFF and WRBUFF. These definitions are processed only when an invocation of MACROS or MACROX is expanded.</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ltLang="zh-TW" smtClean="0">
                <a:solidFill>
                  <a:schemeClr val="accent2"/>
                </a:solidFill>
              </a:rPr>
              <a:t>One-Pass Macro Processor</a:t>
            </a:r>
          </a:p>
        </p:txBody>
      </p:sp>
      <p:sp>
        <p:nvSpPr>
          <p:cNvPr id="26627" name="Rectangle 3"/>
          <p:cNvSpPr>
            <a:spLocks noGrp="1" noChangeArrowheads="1"/>
          </p:cNvSpPr>
          <p:nvPr>
            <p:ph type="body" idx="1"/>
          </p:nvPr>
        </p:nvSpPr>
        <p:spPr/>
        <p:txBody>
          <a:bodyPr/>
          <a:lstStyle/>
          <a:p>
            <a:pPr eaLnBrk="1" hangingPunct="1"/>
            <a:r>
              <a:rPr lang="en-US" altLang="zh-TW" sz="2800" smtClean="0"/>
              <a:t>A one-pass macro processor that alternate between macro definition and macro expansion is able to handle “macro in macro”.</a:t>
            </a:r>
          </a:p>
          <a:p>
            <a:pPr eaLnBrk="1" hangingPunct="1"/>
            <a:r>
              <a:rPr lang="en-US" altLang="zh-TW" sz="2800" smtClean="0"/>
              <a:t>However, because of the one-pass structure, the definition of a macro must appear in the source program before any statements that invoke that macro.</a:t>
            </a:r>
          </a:p>
          <a:p>
            <a:pPr lvl="1" eaLnBrk="1" hangingPunct="1"/>
            <a:r>
              <a:rPr lang="en-US" altLang="zh-TW" sz="2400" smtClean="0"/>
              <a:t>This restriction is reasonable. </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685800" y="228600"/>
            <a:ext cx="7772400" cy="1143000"/>
          </a:xfrm>
        </p:spPr>
        <p:txBody>
          <a:bodyPr/>
          <a:lstStyle/>
          <a:p>
            <a:pPr eaLnBrk="1" hangingPunct="1"/>
            <a:r>
              <a:rPr lang="en-US" altLang="zh-TW" smtClean="0">
                <a:solidFill>
                  <a:schemeClr val="accent2"/>
                </a:solidFill>
              </a:rPr>
              <a:t>Data Structures</a:t>
            </a:r>
          </a:p>
        </p:txBody>
      </p:sp>
      <p:sp>
        <p:nvSpPr>
          <p:cNvPr id="27651" name="Rectangle 3"/>
          <p:cNvSpPr>
            <a:spLocks noGrp="1" noChangeArrowheads="1"/>
          </p:cNvSpPr>
          <p:nvPr>
            <p:ph type="body" idx="1"/>
          </p:nvPr>
        </p:nvSpPr>
        <p:spPr>
          <a:xfrm>
            <a:off x="228600" y="1447800"/>
            <a:ext cx="8610600" cy="4114800"/>
          </a:xfrm>
        </p:spPr>
        <p:txBody>
          <a:bodyPr/>
          <a:lstStyle/>
          <a:p>
            <a:pPr eaLnBrk="1" hangingPunct="1">
              <a:lnSpc>
                <a:spcPct val="90000"/>
              </a:lnSpc>
            </a:pPr>
            <a:r>
              <a:rPr lang="en-US" altLang="zh-TW" sz="2800" smtClean="0"/>
              <a:t>DEFTAB</a:t>
            </a:r>
          </a:p>
          <a:p>
            <a:pPr lvl="1" eaLnBrk="1" hangingPunct="1">
              <a:lnSpc>
                <a:spcPct val="90000"/>
              </a:lnSpc>
            </a:pPr>
            <a:r>
              <a:rPr lang="en-US" altLang="zh-TW" sz="2400" smtClean="0"/>
              <a:t>Store the definition statements of macros</a:t>
            </a:r>
          </a:p>
          <a:p>
            <a:pPr lvl="1" eaLnBrk="1" hangingPunct="1">
              <a:lnSpc>
                <a:spcPct val="90000"/>
              </a:lnSpc>
            </a:pPr>
            <a:r>
              <a:rPr lang="en-US" altLang="zh-TW" sz="2400" smtClean="0"/>
              <a:t>Comment lines are omitted.</a:t>
            </a:r>
          </a:p>
          <a:p>
            <a:pPr lvl="1" eaLnBrk="1" hangingPunct="1">
              <a:lnSpc>
                <a:spcPct val="90000"/>
              </a:lnSpc>
            </a:pPr>
            <a:r>
              <a:rPr lang="en-US" altLang="zh-TW" sz="2400" smtClean="0"/>
              <a:t>References to the macro instruction parameters are converted to a positional notation for efficiency in substituting arguments.</a:t>
            </a:r>
          </a:p>
          <a:p>
            <a:pPr eaLnBrk="1" hangingPunct="1">
              <a:lnSpc>
                <a:spcPct val="90000"/>
              </a:lnSpc>
            </a:pPr>
            <a:r>
              <a:rPr lang="en-US" altLang="zh-TW" sz="2800" smtClean="0"/>
              <a:t>NAMTAB</a:t>
            </a:r>
          </a:p>
          <a:p>
            <a:pPr lvl="1" eaLnBrk="1" hangingPunct="1">
              <a:lnSpc>
                <a:spcPct val="90000"/>
              </a:lnSpc>
            </a:pPr>
            <a:r>
              <a:rPr lang="en-US" altLang="zh-TW" sz="2400" smtClean="0"/>
              <a:t>Store macro names, which serves an index to DEFTAB</a:t>
            </a:r>
          </a:p>
          <a:p>
            <a:pPr lvl="1" eaLnBrk="1" hangingPunct="1">
              <a:lnSpc>
                <a:spcPct val="90000"/>
              </a:lnSpc>
            </a:pPr>
            <a:r>
              <a:rPr lang="en-US" altLang="zh-TW" sz="2400" smtClean="0"/>
              <a:t>Contain pointers to the beginning and end of the definition</a:t>
            </a:r>
          </a:p>
          <a:p>
            <a:pPr eaLnBrk="1" hangingPunct="1">
              <a:lnSpc>
                <a:spcPct val="90000"/>
              </a:lnSpc>
            </a:pPr>
            <a:r>
              <a:rPr lang="en-US" altLang="zh-TW" sz="2800" smtClean="0"/>
              <a:t>ARGTAB</a:t>
            </a:r>
          </a:p>
          <a:p>
            <a:pPr lvl="1" eaLnBrk="1" hangingPunct="1">
              <a:lnSpc>
                <a:spcPct val="90000"/>
              </a:lnSpc>
            </a:pPr>
            <a:r>
              <a:rPr lang="en-US" altLang="zh-TW" sz="2400" smtClean="0"/>
              <a:t>Used during the expansion of macro invocations.</a:t>
            </a:r>
          </a:p>
          <a:p>
            <a:pPr lvl="1" eaLnBrk="1" hangingPunct="1">
              <a:lnSpc>
                <a:spcPct val="90000"/>
              </a:lnSpc>
            </a:pPr>
            <a:r>
              <a:rPr lang="en-US" altLang="zh-TW" sz="2400" smtClean="0"/>
              <a:t>When a macro invocation statement is encountered, the arguments are stored in this table according to their position in the argument list.</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762000" y="304800"/>
            <a:ext cx="7772400" cy="1143000"/>
          </a:xfrm>
        </p:spPr>
        <p:txBody>
          <a:bodyPr/>
          <a:lstStyle/>
          <a:p>
            <a:pPr eaLnBrk="1" hangingPunct="1"/>
            <a:r>
              <a:rPr lang="en-US" altLang="zh-TW" smtClean="0">
                <a:solidFill>
                  <a:schemeClr val="accent2"/>
                </a:solidFill>
              </a:rPr>
              <a:t>Data Structures Snapshot</a:t>
            </a:r>
          </a:p>
        </p:txBody>
      </p:sp>
      <p:pic>
        <p:nvPicPr>
          <p:cNvPr id="28675" name="Picture 4" descr="C:\Documents and Settings\shieyuan\My Documents\My Pictures\Macro\y09.bmp"/>
          <p:cNvPicPr>
            <a:picLocks noChangeAspect="1" noChangeArrowheads="1"/>
          </p:cNvPicPr>
          <p:nvPr/>
        </p:nvPicPr>
        <p:blipFill>
          <a:blip r:embed="rId2"/>
          <a:srcRect/>
          <a:stretch>
            <a:fillRect/>
          </a:stretch>
        </p:blipFill>
        <p:spPr bwMode="auto">
          <a:xfrm>
            <a:off x="1676400" y="1371600"/>
            <a:ext cx="5391150" cy="548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zh-TW" smtClean="0">
                <a:solidFill>
                  <a:schemeClr val="accent2"/>
                </a:solidFill>
              </a:rPr>
              <a:t>Algorithm</a:t>
            </a:r>
          </a:p>
        </p:txBody>
      </p:sp>
      <p:sp>
        <p:nvSpPr>
          <p:cNvPr id="29699" name="Rectangle 3"/>
          <p:cNvSpPr>
            <a:spLocks noGrp="1" noChangeArrowheads="1"/>
          </p:cNvSpPr>
          <p:nvPr>
            <p:ph type="body" idx="1"/>
          </p:nvPr>
        </p:nvSpPr>
        <p:spPr/>
        <p:txBody>
          <a:bodyPr/>
          <a:lstStyle/>
          <a:p>
            <a:pPr eaLnBrk="1" hangingPunct="1"/>
            <a:r>
              <a:rPr lang="en-US" altLang="zh-TW" sz="2800" smtClean="0"/>
              <a:t>Procedure DEFINE</a:t>
            </a:r>
          </a:p>
          <a:p>
            <a:pPr lvl="1" eaLnBrk="1" hangingPunct="1"/>
            <a:r>
              <a:rPr lang="en-US" altLang="zh-TW" sz="2400" smtClean="0"/>
              <a:t>Called when the beginning of a macro definition is recognized. Make appropriate entries in DEFTAB and NAMTAB.</a:t>
            </a:r>
          </a:p>
          <a:p>
            <a:pPr eaLnBrk="1" hangingPunct="1"/>
            <a:r>
              <a:rPr lang="en-US" altLang="zh-TW" sz="2800" smtClean="0"/>
              <a:t>Procedure EXPAND</a:t>
            </a:r>
          </a:p>
          <a:p>
            <a:pPr lvl="1" eaLnBrk="1" hangingPunct="1"/>
            <a:r>
              <a:rPr lang="en-US" altLang="zh-TW" sz="2400" smtClean="0"/>
              <a:t>Called to set up the argument values in ARGTAB and expand a macro invocation statement</a:t>
            </a:r>
          </a:p>
          <a:p>
            <a:pPr eaLnBrk="1" hangingPunct="1"/>
            <a:r>
              <a:rPr lang="en-US" altLang="zh-TW" sz="2800" smtClean="0"/>
              <a:t>Procedure GETLINE</a:t>
            </a:r>
          </a:p>
          <a:p>
            <a:pPr lvl="1" eaLnBrk="1" hangingPunct="1"/>
            <a:r>
              <a:rPr lang="en-US" altLang="zh-TW" sz="2400" smtClean="0"/>
              <a:t>Get the next line to be processed</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685800" y="381000"/>
            <a:ext cx="7772400" cy="1143000"/>
          </a:xfrm>
        </p:spPr>
        <p:txBody>
          <a:bodyPr/>
          <a:lstStyle/>
          <a:p>
            <a:pPr eaLnBrk="1" hangingPunct="1"/>
            <a:r>
              <a:rPr lang="en-US" altLang="zh-TW" smtClean="0">
                <a:solidFill>
                  <a:schemeClr val="accent2"/>
                </a:solidFill>
              </a:rPr>
              <a:t>Handle Macro in Macro</a:t>
            </a:r>
          </a:p>
        </p:txBody>
      </p:sp>
      <p:sp>
        <p:nvSpPr>
          <p:cNvPr id="30723" name="Rectangle 3"/>
          <p:cNvSpPr>
            <a:spLocks noGrp="1" noChangeArrowheads="1"/>
          </p:cNvSpPr>
          <p:nvPr>
            <p:ph type="body" idx="1"/>
          </p:nvPr>
        </p:nvSpPr>
        <p:spPr>
          <a:xfrm>
            <a:off x="304800" y="1600200"/>
            <a:ext cx="8382000" cy="4114800"/>
          </a:xfrm>
        </p:spPr>
        <p:txBody>
          <a:bodyPr/>
          <a:lstStyle/>
          <a:p>
            <a:pPr eaLnBrk="1" hangingPunct="1">
              <a:lnSpc>
                <a:spcPct val="90000"/>
              </a:lnSpc>
            </a:pPr>
            <a:r>
              <a:rPr lang="en-US" altLang="zh-TW" sz="2800" smtClean="0"/>
              <a:t>When a macro definition is being entered into DEFTAB, the normal approach is to continue until an MEND directive is reached.</a:t>
            </a:r>
          </a:p>
          <a:p>
            <a:pPr eaLnBrk="1" hangingPunct="1">
              <a:lnSpc>
                <a:spcPct val="90000"/>
              </a:lnSpc>
            </a:pPr>
            <a:r>
              <a:rPr lang="en-US" altLang="zh-TW" sz="2800" smtClean="0"/>
              <a:t>This will not work for “macro in macro” because the MEND first encountered (for the inner macro) will prematurely end the definition of the outer macro.</a:t>
            </a:r>
          </a:p>
          <a:p>
            <a:pPr eaLnBrk="1" hangingPunct="1">
              <a:lnSpc>
                <a:spcPct val="90000"/>
              </a:lnSpc>
            </a:pPr>
            <a:r>
              <a:rPr lang="en-US" altLang="zh-TW" sz="2800" smtClean="0"/>
              <a:t>To solve this problem, a counter LEVEL is used to keep track of the level of macro definitions. A MEND will end the definition of the macro currently being processed only when LEVEL is 0.</a:t>
            </a:r>
          </a:p>
          <a:p>
            <a:pPr lvl="1" eaLnBrk="1" hangingPunct="1">
              <a:lnSpc>
                <a:spcPct val="90000"/>
              </a:lnSpc>
            </a:pPr>
            <a:r>
              <a:rPr lang="en-US" altLang="zh-TW" sz="2400" smtClean="0"/>
              <a:t>This is very much like matching left and right parentheses when scanning an arithmetic expression. </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685800" y="457200"/>
            <a:ext cx="7772400" cy="1143000"/>
          </a:xfrm>
        </p:spPr>
        <p:txBody>
          <a:bodyPr/>
          <a:lstStyle/>
          <a:p>
            <a:pPr eaLnBrk="1" hangingPunct="1"/>
            <a:r>
              <a:rPr lang="en-US" altLang="zh-TW" smtClean="0">
                <a:solidFill>
                  <a:schemeClr val="accent2"/>
                </a:solidFill>
              </a:rPr>
              <a:t>Algorithm Pseudo Code</a:t>
            </a:r>
          </a:p>
        </p:txBody>
      </p:sp>
      <p:pic>
        <p:nvPicPr>
          <p:cNvPr id="31747" name="Picture 4" descr="C:\Documents and Settings\shieyuan\My Documents\My Pictures\Macro\y10.bmp"/>
          <p:cNvPicPr>
            <a:picLocks noChangeAspect="1" noChangeArrowheads="1"/>
          </p:cNvPicPr>
          <p:nvPr/>
        </p:nvPicPr>
        <p:blipFill>
          <a:blip r:embed="rId2"/>
          <a:srcRect/>
          <a:stretch>
            <a:fillRect/>
          </a:stretch>
        </p:blipFill>
        <p:spPr bwMode="auto">
          <a:xfrm>
            <a:off x="1219200" y="1752600"/>
            <a:ext cx="6858000" cy="48275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zh-TW" smtClean="0"/>
              <a:t>Macro Processor</a:t>
            </a:r>
          </a:p>
        </p:txBody>
      </p:sp>
      <p:sp>
        <p:nvSpPr>
          <p:cNvPr id="5123" name="Rectangle 3"/>
          <p:cNvSpPr>
            <a:spLocks noGrp="1" noChangeArrowheads="1"/>
          </p:cNvSpPr>
          <p:nvPr>
            <p:ph type="body" idx="1"/>
          </p:nvPr>
        </p:nvSpPr>
        <p:spPr/>
        <p:txBody>
          <a:bodyPr/>
          <a:lstStyle/>
          <a:p>
            <a:pPr eaLnBrk="1" hangingPunct="1"/>
            <a:r>
              <a:rPr lang="en-US" altLang="zh-TW" smtClean="0"/>
              <a:t>Recognize macro definitions</a:t>
            </a:r>
          </a:p>
          <a:p>
            <a:pPr eaLnBrk="1" hangingPunct="1"/>
            <a:r>
              <a:rPr lang="en-US" altLang="zh-TW" smtClean="0"/>
              <a:t>Save the macro definition</a:t>
            </a:r>
          </a:p>
          <a:p>
            <a:pPr eaLnBrk="1" hangingPunct="1"/>
            <a:r>
              <a:rPr lang="en-US" altLang="zh-TW" smtClean="0"/>
              <a:t>Recognize macro calls</a:t>
            </a:r>
          </a:p>
          <a:p>
            <a:pPr eaLnBrk="1" hangingPunct="1"/>
            <a:r>
              <a:rPr lang="en-US" altLang="zh-TW" smtClean="0"/>
              <a:t>Expand macro calls</a:t>
            </a:r>
          </a:p>
        </p:txBody>
      </p:sp>
      <p:sp>
        <p:nvSpPr>
          <p:cNvPr id="5124" name="Text Box 4"/>
          <p:cNvSpPr txBox="1">
            <a:spLocks noChangeArrowheads="1"/>
          </p:cNvSpPr>
          <p:nvPr/>
        </p:nvSpPr>
        <p:spPr bwMode="auto">
          <a:xfrm>
            <a:off x="685800" y="4724400"/>
            <a:ext cx="1371600" cy="946150"/>
          </a:xfrm>
          <a:prstGeom prst="rect">
            <a:avLst/>
          </a:prstGeom>
          <a:noFill/>
          <a:ln w="12700">
            <a:noFill/>
            <a:miter lim="800000"/>
            <a:headEnd/>
            <a:tailEnd/>
          </a:ln>
        </p:spPr>
        <p:txBody>
          <a:bodyPr>
            <a:spAutoFit/>
          </a:bodyPr>
          <a:lstStyle/>
          <a:p>
            <a:pPr algn="ctr"/>
            <a:r>
              <a:rPr lang="en-US" altLang="zh-TW" sz="2000"/>
              <a:t>Source Code</a:t>
            </a:r>
          </a:p>
          <a:p>
            <a:pPr algn="ctr"/>
            <a:r>
              <a:rPr lang="en-US" altLang="zh-TW" sz="1600"/>
              <a:t>(with macro)</a:t>
            </a:r>
          </a:p>
        </p:txBody>
      </p:sp>
      <p:sp>
        <p:nvSpPr>
          <p:cNvPr id="5125" name="Text Box 5"/>
          <p:cNvSpPr txBox="1">
            <a:spLocks noChangeArrowheads="1"/>
          </p:cNvSpPr>
          <p:nvPr/>
        </p:nvSpPr>
        <p:spPr bwMode="auto">
          <a:xfrm>
            <a:off x="2667000" y="4876800"/>
            <a:ext cx="1524000" cy="714375"/>
          </a:xfrm>
          <a:prstGeom prst="rect">
            <a:avLst/>
          </a:prstGeom>
          <a:noFill/>
          <a:ln w="12700">
            <a:solidFill>
              <a:schemeClr val="tx1"/>
            </a:solidFill>
            <a:miter lim="800000"/>
            <a:headEnd/>
            <a:tailEnd/>
          </a:ln>
        </p:spPr>
        <p:txBody>
          <a:bodyPr>
            <a:spAutoFit/>
          </a:bodyPr>
          <a:lstStyle/>
          <a:p>
            <a:pPr algn="ctr">
              <a:spcBef>
                <a:spcPct val="50000"/>
              </a:spcBef>
            </a:pPr>
            <a:r>
              <a:rPr lang="en-US" altLang="zh-TW" sz="2000"/>
              <a:t>Macro Processor</a:t>
            </a:r>
          </a:p>
        </p:txBody>
      </p:sp>
      <p:sp>
        <p:nvSpPr>
          <p:cNvPr id="5126" name="AutoShape 6"/>
          <p:cNvSpPr>
            <a:spLocks noChangeArrowheads="1"/>
          </p:cNvSpPr>
          <p:nvPr/>
        </p:nvSpPr>
        <p:spPr bwMode="auto">
          <a:xfrm>
            <a:off x="762000" y="4724400"/>
            <a:ext cx="1295400" cy="1143000"/>
          </a:xfrm>
          <a:prstGeom prst="flowChartDocument">
            <a:avLst/>
          </a:prstGeom>
          <a:noFill/>
          <a:ln w="12700">
            <a:solidFill>
              <a:schemeClr val="tx1"/>
            </a:solidFill>
            <a:miter lim="800000"/>
            <a:headEnd/>
            <a:tailEnd/>
          </a:ln>
        </p:spPr>
        <p:txBody>
          <a:bodyPr wrap="none" anchor="ctr"/>
          <a:lstStyle/>
          <a:p>
            <a:endParaRPr lang="en-US"/>
          </a:p>
        </p:txBody>
      </p:sp>
      <p:sp>
        <p:nvSpPr>
          <p:cNvPr id="5127" name="Text Box 7"/>
          <p:cNvSpPr txBox="1">
            <a:spLocks noChangeArrowheads="1"/>
          </p:cNvSpPr>
          <p:nvPr/>
        </p:nvSpPr>
        <p:spPr bwMode="auto">
          <a:xfrm>
            <a:off x="4724400" y="4876800"/>
            <a:ext cx="1219200" cy="701675"/>
          </a:xfrm>
          <a:prstGeom prst="rect">
            <a:avLst/>
          </a:prstGeom>
          <a:noFill/>
          <a:ln w="12700">
            <a:noFill/>
            <a:miter lim="800000"/>
            <a:headEnd/>
            <a:tailEnd/>
          </a:ln>
        </p:spPr>
        <p:txBody>
          <a:bodyPr>
            <a:spAutoFit/>
          </a:bodyPr>
          <a:lstStyle/>
          <a:p>
            <a:pPr algn="ctr"/>
            <a:r>
              <a:rPr lang="en-US" altLang="zh-TW" sz="2000"/>
              <a:t>Expanded Code</a:t>
            </a:r>
          </a:p>
        </p:txBody>
      </p:sp>
      <p:sp>
        <p:nvSpPr>
          <p:cNvPr id="5128" name="AutoShape 8"/>
          <p:cNvSpPr>
            <a:spLocks noChangeArrowheads="1"/>
          </p:cNvSpPr>
          <p:nvPr/>
        </p:nvSpPr>
        <p:spPr bwMode="auto">
          <a:xfrm>
            <a:off x="4724400" y="4876800"/>
            <a:ext cx="1219200" cy="762000"/>
          </a:xfrm>
          <a:prstGeom prst="flowChartDocument">
            <a:avLst/>
          </a:prstGeom>
          <a:noFill/>
          <a:ln w="12700">
            <a:solidFill>
              <a:schemeClr val="tx1"/>
            </a:solidFill>
            <a:miter lim="800000"/>
            <a:headEnd/>
            <a:tailEnd/>
          </a:ln>
        </p:spPr>
        <p:txBody>
          <a:bodyPr wrap="none" anchor="ctr"/>
          <a:lstStyle/>
          <a:p>
            <a:endParaRPr lang="en-US"/>
          </a:p>
        </p:txBody>
      </p:sp>
      <p:sp>
        <p:nvSpPr>
          <p:cNvPr id="5129" name="Text Box 10"/>
          <p:cNvSpPr txBox="1">
            <a:spLocks noChangeArrowheads="1"/>
          </p:cNvSpPr>
          <p:nvPr/>
        </p:nvSpPr>
        <p:spPr bwMode="auto">
          <a:xfrm>
            <a:off x="6324600" y="4876800"/>
            <a:ext cx="1524000" cy="714375"/>
          </a:xfrm>
          <a:prstGeom prst="rect">
            <a:avLst/>
          </a:prstGeom>
          <a:noFill/>
          <a:ln w="12700">
            <a:solidFill>
              <a:schemeClr val="tx1"/>
            </a:solidFill>
            <a:miter lim="800000"/>
            <a:headEnd/>
            <a:tailEnd/>
          </a:ln>
        </p:spPr>
        <p:txBody>
          <a:bodyPr>
            <a:spAutoFit/>
          </a:bodyPr>
          <a:lstStyle/>
          <a:p>
            <a:pPr algn="ctr">
              <a:spcBef>
                <a:spcPct val="50000"/>
              </a:spcBef>
            </a:pPr>
            <a:r>
              <a:rPr lang="en-US" altLang="zh-TW" sz="2000"/>
              <a:t>Compiler or Assembler</a:t>
            </a:r>
          </a:p>
        </p:txBody>
      </p:sp>
      <p:sp>
        <p:nvSpPr>
          <p:cNvPr id="5130" name="Line 11"/>
          <p:cNvSpPr>
            <a:spLocks noChangeShapeType="1"/>
          </p:cNvSpPr>
          <p:nvPr/>
        </p:nvSpPr>
        <p:spPr bwMode="auto">
          <a:xfrm>
            <a:off x="2057400" y="5181600"/>
            <a:ext cx="609600" cy="0"/>
          </a:xfrm>
          <a:prstGeom prst="line">
            <a:avLst/>
          </a:prstGeom>
          <a:noFill/>
          <a:ln w="12700">
            <a:solidFill>
              <a:schemeClr val="tx1"/>
            </a:solidFill>
            <a:round/>
            <a:headEnd/>
            <a:tailEnd type="triangle" w="med" len="med"/>
          </a:ln>
        </p:spPr>
        <p:txBody>
          <a:bodyPr wrap="none" anchor="ctr"/>
          <a:lstStyle/>
          <a:p>
            <a:endParaRPr lang="en-US"/>
          </a:p>
        </p:txBody>
      </p:sp>
      <p:sp>
        <p:nvSpPr>
          <p:cNvPr id="5131" name="Line 12"/>
          <p:cNvSpPr>
            <a:spLocks noChangeShapeType="1"/>
          </p:cNvSpPr>
          <p:nvPr/>
        </p:nvSpPr>
        <p:spPr bwMode="auto">
          <a:xfrm>
            <a:off x="4191000" y="5181600"/>
            <a:ext cx="533400" cy="0"/>
          </a:xfrm>
          <a:prstGeom prst="line">
            <a:avLst/>
          </a:prstGeom>
          <a:noFill/>
          <a:ln w="12700">
            <a:solidFill>
              <a:schemeClr val="tx1"/>
            </a:solidFill>
            <a:round/>
            <a:headEnd/>
            <a:tailEnd type="triangle" w="med" len="med"/>
          </a:ln>
        </p:spPr>
        <p:txBody>
          <a:bodyPr wrap="none" anchor="ctr"/>
          <a:lstStyle/>
          <a:p>
            <a:endParaRPr lang="en-US"/>
          </a:p>
        </p:txBody>
      </p:sp>
      <p:sp>
        <p:nvSpPr>
          <p:cNvPr id="5132" name="Line 13"/>
          <p:cNvSpPr>
            <a:spLocks noChangeShapeType="1"/>
          </p:cNvSpPr>
          <p:nvPr/>
        </p:nvSpPr>
        <p:spPr bwMode="auto">
          <a:xfrm>
            <a:off x="5943600" y="5181600"/>
            <a:ext cx="381000" cy="0"/>
          </a:xfrm>
          <a:prstGeom prst="line">
            <a:avLst/>
          </a:prstGeom>
          <a:noFill/>
          <a:ln w="12700">
            <a:solidFill>
              <a:schemeClr val="tx1"/>
            </a:solidFill>
            <a:round/>
            <a:headEnd/>
            <a:tailEnd type="triangle" w="med" len="med"/>
          </a:ln>
        </p:spPr>
        <p:txBody>
          <a:bodyPr wrap="none" anchor="ctr"/>
          <a:lstStyle/>
          <a:p>
            <a:endParaRPr lang="en-US"/>
          </a:p>
        </p:txBody>
      </p:sp>
      <p:sp>
        <p:nvSpPr>
          <p:cNvPr id="5133" name="Line 14"/>
          <p:cNvSpPr>
            <a:spLocks noChangeShapeType="1"/>
          </p:cNvSpPr>
          <p:nvPr/>
        </p:nvSpPr>
        <p:spPr bwMode="auto">
          <a:xfrm>
            <a:off x="7848600" y="5181600"/>
            <a:ext cx="304800" cy="0"/>
          </a:xfrm>
          <a:prstGeom prst="line">
            <a:avLst/>
          </a:prstGeom>
          <a:noFill/>
          <a:ln w="12700">
            <a:solidFill>
              <a:schemeClr val="tx1"/>
            </a:solidFill>
            <a:round/>
            <a:headEnd/>
            <a:tailEnd type="triangle" w="med" len="med"/>
          </a:ln>
        </p:spPr>
        <p:txBody>
          <a:bodyPr wrap="none" anchor="ctr"/>
          <a:lstStyle/>
          <a:p>
            <a:endParaRPr lang="en-US"/>
          </a:p>
        </p:txBody>
      </p:sp>
      <p:sp>
        <p:nvSpPr>
          <p:cNvPr id="5134" name="Text Box 15"/>
          <p:cNvSpPr txBox="1">
            <a:spLocks noChangeArrowheads="1"/>
          </p:cNvSpPr>
          <p:nvPr/>
        </p:nvSpPr>
        <p:spPr bwMode="auto">
          <a:xfrm>
            <a:off x="8213725" y="4918075"/>
            <a:ext cx="573088" cy="457200"/>
          </a:xfrm>
          <a:prstGeom prst="rect">
            <a:avLst/>
          </a:prstGeom>
          <a:noFill/>
          <a:ln w="12700">
            <a:noFill/>
            <a:miter lim="800000"/>
            <a:headEnd/>
            <a:tailEnd/>
          </a:ln>
        </p:spPr>
        <p:txBody>
          <a:bodyPr wrap="none">
            <a:spAutoFit/>
          </a:bodyPr>
          <a:lstStyle/>
          <a:p>
            <a:r>
              <a:rPr lang="en-US" altLang="zh-TW"/>
              <a:t>obj</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C:\Documents and Settings\shieyuan\My Documents\My Pictures\Macro\y12.bmp"/>
          <p:cNvPicPr>
            <a:picLocks noChangeAspect="1" noChangeArrowheads="1"/>
          </p:cNvPicPr>
          <p:nvPr/>
        </p:nvPicPr>
        <p:blipFill>
          <a:blip r:embed="rId2"/>
          <a:srcRect/>
          <a:stretch>
            <a:fillRect/>
          </a:stretch>
        </p:blipFill>
        <p:spPr bwMode="auto">
          <a:xfrm>
            <a:off x="685800" y="457200"/>
            <a:ext cx="7620000" cy="5721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720725" y="1219200"/>
            <a:ext cx="8159750" cy="4876800"/>
          </a:xfrm>
          <a:prstGeom prst="rect">
            <a:avLst/>
          </a:prstGeom>
        </p:spPr>
        <p:txBody>
          <a:bodyPr/>
          <a:lstStyle/>
          <a:p>
            <a:pPr marL="342900" indent="-342900">
              <a:spcBef>
                <a:spcPct val="20000"/>
              </a:spcBef>
              <a:buFont typeface="Wingdings" pitchFamily="2" charset="2"/>
              <a:buNone/>
              <a:defRPr/>
            </a:pPr>
            <a:r>
              <a:rPr lang="en-US" sz="1400" b="1" kern="0" dirty="0">
                <a:latin typeface="+mn-lt"/>
                <a:ea typeface="+mn-ea"/>
              </a:rPr>
              <a:t>DEFINE</a:t>
            </a:r>
            <a:r>
              <a:rPr lang="en-US" sz="1400" kern="0" dirty="0">
                <a:latin typeface="+mn-lt"/>
                <a:ea typeface="+mn-ea"/>
              </a:rPr>
              <a:t> (line)</a:t>
            </a:r>
          </a:p>
          <a:p>
            <a:pPr marL="342900" indent="-342900">
              <a:spcBef>
                <a:spcPct val="20000"/>
              </a:spcBef>
              <a:buFont typeface="Wingdings" pitchFamily="2" charset="2"/>
              <a:buNone/>
              <a:defRPr/>
            </a:pPr>
            <a:r>
              <a:rPr lang="en-US" sz="1400" kern="0" dirty="0">
                <a:latin typeface="+mn-lt"/>
                <a:ea typeface="+mn-ea"/>
              </a:rPr>
              <a:t>{</a:t>
            </a:r>
          </a:p>
          <a:p>
            <a:pPr marL="342900" indent="-342900">
              <a:spcBef>
                <a:spcPct val="20000"/>
              </a:spcBef>
              <a:buFont typeface="Wingdings" pitchFamily="2" charset="2"/>
              <a:buNone/>
              <a:defRPr/>
            </a:pPr>
            <a:r>
              <a:rPr lang="en-US" sz="1400" kern="0" dirty="0">
                <a:latin typeface="+mn-lt"/>
                <a:ea typeface="+mn-ea"/>
              </a:rPr>
              <a:t>	enter </a:t>
            </a:r>
            <a:r>
              <a:rPr lang="en-US" sz="1400" kern="0" dirty="0" err="1">
                <a:latin typeface="+mn-lt"/>
                <a:ea typeface="+mn-ea"/>
              </a:rPr>
              <a:t>line.label</a:t>
            </a:r>
            <a:r>
              <a:rPr lang="en-US" sz="1400" kern="0" dirty="0">
                <a:latin typeface="+mn-lt"/>
                <a:ea typeface="+mn-ea"/>
              </a:rPr>
              <a:t> into NAMTAB;		/* enter macro name into NAMTAB */</a:t>
            </a:r>
          </a:p>
          <a:p>
            <a:pPr marL="342900" indent="-342900">
              <a:spcBef>
                <a:spcPct val="20000"/>
              </a:spcBef>
              <a:buFont typeface="Wingdings" pitchFamily="2" charset="2"/>
              <a:buNone/>
              <a:defRPr/>
            </a:pPr>
            <a:r>
              <a:rPr lang="en-US" sz="1400" kern="0" dirty="0">
                <a:latin typeface="+mn-lt"/>
                <a:ea typeface="+mn-ea"/>
              </a:rPr>
              <a:t>	enter macro prototype into DEFTAB;	/* the first declaration statement */</a:t>
            </a:r>
          </a:p>
          <a:p>
            <a:pPr marL="342900" indent="-342900">
              <a:spcBef>
                <a:spcPct val="20000"/>
              </a:spcBef>
              <a:buFont typeface="Wingdings" pitchFamily="2" charset="2"/>
              <a:buNone/>
              <a:defRPr/>
            </a:pPr>
            <a:r>
              <a:rPr lang="en-US" sz="1400" kern="0" dirty="0">
                <a:latin typeface="+mn-lt"/>
                <a:ea typeface="+mn-ea"/>
              </a:rPr>
              <a:t>	LEVEL = 1;</a:t>
            </a:r>
          </a:p>
          <a:p>
            <a:pPr marL="342900" indent="-342900">
              <a:spcBef>
                <a:spcPct val="20000"/>
              </a:spcBef>
              <a:buFont typeface="Wingdings" pitchFamily="2" charset="2"/>
              <a:buNone/>
              <a:defRPr/>
            </a:pPr>
            <a:r>
              <a:rPr lang="en-US" sz="1400" kern="0" dirty="0">
                <a:latin typeface="+mn-lt"/>
                <a:ea typeface="+mn-ea"/>
              </a:rPr>
              <a:t>	while (LEVEL &gt; 0) {</a:t>
            </a:r>
          </a:p>
          <a:p>
            <a:pPr marL="342900" indent="-342900">
              <a:spcBef>
                <a:spcPct val="20000"/>
              </a:spcBef>
              <a:buFont typeface="Wingdings" pitchFamily="2" charset="2"/>
              <a:buNone/>
              <a:defRPr/>
            </a:pPr>
            <a:r>
              <a:rPr lang="en-US" sz="1400" kern="0" dirty="0">
                <a:latin typeface="+mn-lt"/>
                <a:ea typeface="+mn-ea"/>
              </a:rPr>
              <a:t>		GETLINE (line);		/* get the next line of the macro definition */</a:t>
            </a:r>
          </a:p>
          <a:p>
            <a:pPr marL="342900" indent="-342900">
              <a:spcBef>
                <a:spcPct val="20000"/>
              </a:spcBef>
              <a:buFont typeface="Wingdings" pitchFamily="2" charset="2"/>
              <a:buNone/>
              <a:defRPr/>
            </a:pPr>
            <a:r>
              <a:rPr lang="en-US" sz="1400" kern="0" dirty="0">
                <a:latin typeface="+mn-lt"/>
                <a:ea typeface="+mn-ea"/>
              </a:rPr>
              <a:t>		if (line !=  comment line) {</a:t>
            </a:r>
          </a:p>
          <a:p>
            <a:pPr marL="342900" indent="-342900">
              <a:spcBef>
                <a:spcPct val="20000"/>
              </a:spcBef>
              <a:buFont typeface="Wingdings" pitchFamily="2" charset="2"/>
              <a:buNone/>
              <a:defRPr/>
            </a:pPr>
            <a:r>
              <a:rPr lang="en-US" sz="1400" kern="0" dirty="0">
                <a:latin typeface="+mn-lt"/>
                <a:ea typeface="+mn-ea"/>
              </a:rPr>
              <a:t>			substitute positional notation for parameters;	/* &amp;param_1 </a:t>
            </a:r>
            <a:r>
              <a:rPr lang="en-US" sz="1400" kern="0" dirty="0">
                <a:latin typeface="+mn-lt"/>
                <a:ea typeface="+mn-ea"/>
                <a:sym typeface="Wingdings" pitchFamily="2" charset="2"/>
              </a:rPr>
              <a:t> ?1, etc. */</a:t>
            </a:r>
          </a:p>
          <a:p>
            <a:pPr marL="342900" indent="-342900">
              <a:spcBef>
                <a:spcPct val="20000"/>
              </a:spcBef>
              <a:buFont typeface="Wingdings" pitchFamily="2" charset="2"/>
              <a:buNone/>
              <a:defRPr/>
            </a:pPr>
            <a:r>
              <a:rPr lang="en-US" sz="1400" kern="0" dirty="0">
                <a:latin typeface="+mn-lt"/>
                <a:ea typeface="+mn-ea"/>
                <a:sym typeface="Wingdings" pitchFamily="2" charset="2"/>
              </a:rPr>
              <a:t>			enter line into DEFTAB;</a:t>
            </a:r>
          </a:p>
          <a:p>
            <a:pPr marL="342900" indent="-342900">
              <a:spcBef>
                <a:spcPct val="20000"/>
              </a:spcBef>
              <a:buFont typeface="Wingdings" pitchFamily="2" charset="2"/>
              <a:buNone/>
              <a:defRPr/>
            </a:pPr>
            <a:r>
              <a:rPr lang="en-US" sz="1400" kern="0" dirty="0">
                <a:latin typeface="+mn-lt"/>
                <a:ea typeface="+mn-ea"/>
                <a:sym typeface="Wingdings" pitchFamily="2" charset="2"/>
              </a:rPr>
              <a:t>			if (OPCODE = ‘MACRO’) </a:t>
            </a:r>
          </a:p>
          <a:p>
            <a:pPr marL="342900" indent="-342900">
              <a:spcBef>
                <a:spcPct val="20000"/>
              </a:spcBef>
              <a:buFont typeface="Wingdings" pitchFamily="2" charset="2"/>
              <a:buNone/>
              <a:defRPr/>
            </a:pPr>
            <a:r>
              <a:rPr lang="en-US" sz="1400" kern="0" dirty="0">
                <a:latin typeface="+mn-lt"/>
                <a:ea typeface="+mn-ea"/>
                <a:sym typeface="Wingdings" pitchFamily="2" charset="2"/>
              </a:rPr>
              <a:t>				LEVEL = LEVEL +1;</a:t>
            </a:r>
          </a:p>
          <a:p>
            <a:pPr marL="342900" indent="-342900">
              <a:spcBef>
                <a:spcPct val="20000"/>
              </a:spcBef>
              <a:buFont typeface="Wingdings" pitchFamily="2" charset="2"/>
              <a:buNone/>
              <a:defRPr/>
            </a:pPr>
            <a:r>
              <a:rPr lang="en-US" sz="1400" kern="0" dirty="0">
                <a:latin typeface="+mn-lt"/>
                <a:ea typeface="+mn-ea"/>
                <a:sym typeface="Wingdings" pitchFamily="2" charset="2"/>
              </a:rPr>
              <a:t>			else if (OPCODE = ‘MEND’)</a:t>
            </a:r>
          </a:p>
          <a:p>
            <a:pPr marL="342900" indent="-342900">
              <a:spcBef>
                <a:spcPct val="20000"/>
              </a:spcBef>
              <a:buFont typeface="Wingdings" pitchFamily="2" charset="2"/>
              <a:buNone/>
              <a:defRPr/>
            </a:pPr>
            <a:r>
              <a:rPr lang="en-US" sz="1400" kern="0" dirty="0">
                <a:latin typeface="+mn-lt"/>
                <a:ea typeface="+mn-ea"/>
                <a:sym typeface="Wingdings" pitchFamily="2" charset="2"/>
              </a:rPr>
              <a:t>				LEVEL = LEVEL –1;</a:t>
            </a:r>
          </a:p>
          <a:p>
            <a:pPr marL="342900" indent="-342900">
              <a:spcBef>
                <a:spcPct val="20000"/>
              </a:spcBef>
              <a:buFont typeface="Wingdings" pitchFamily="2" charset="2"/>
              <a:buNone/>
              <a:defRPr/>
            </a:pPr>
            <a:r>
              <a:rPr lang="en-US" sz="1400" kern="0" dirty="0">
                <a:latin typeface="+mn-lt"/>
                <a:ea typeface="+mn-ea"/>
                <a:sym typeface="Wingdings" pitchFamily="2" charset="2"/>
              </a:rPr>
              <a:t>		}</a:t>
            </a:r>
          </a:p>
          <a:p>
            <a:pPr marL="342900" indent="-342900">
              <a:spcBef>
                <a:spcPct val="20000"/>
              </a:spcBef>
              <a:buFont typeface="Wingdings" pitchFamily="2" charset="2"/>
              <a:buNone/>
              <a:defRPr/>
            </a:pPr>
            <a:r>
              <a:rPr lang="en-US" sz="1400" kern="0" dirty="0">
                <a:latin typeface="+mn-lt"/>
                <a:ea typeface="+mn-ea"/>
                <a:sym typeface="Wingdings" pitchFamily="2" charset="2"/>
              </a:rPr>
              <a:t>	}</a:t>
            </a:r>
          </a:p>
          <a:p>
            <a:pPr marL="342900" indent="-342900">
              <a:spcBef>
                <a:spcPct val="20000"/>
              </a:spcBef>
              <a:buFont typeface="Wingdings" pitchFamily="2" charset="2"/>
              <a:buNone/>
              <a:defRPr/>
            </a:pPr>
            <a:r>
              <a:rPr lang="en-US" sz="1400" kern="0" dirty="0">
                <a:latin typeface="+mn-lt"/>
                <a:ea typeface="+mn-ea"/>
                <a:sym typeface="Wingdings" pitchFamily="2" charset="2"/>
              </a:rPr>
              <a:t>	store pointers (label-&gt;begin and label-&gt;end) in NAMTAB;	/* store macro def. begin and end pointers */</a:t>
            </a:r>
          </a:p>
          <a:p>
            <a:pPr marL="342900" indent="-342900">
              <a:spcBef>
                <a:spcPct val="20000"/>
              </a:spcBef>
              <a:buFont typeface="Wingdings" pitchFamily="2" charset="2"/>
              <a:buNone/>
              <a:defRPr/>
            </a:pPr>
            <a:r>
              <a:rPr lang="en-US" sz="1400" kern="0" dirty="0">
                <a:latin typeface="+mn-lt"/>
                <a:ea typeface="+mn-ea"/>
                <a:sym typeface="Wingdings" pitchFamily="2" charset="2"/>
              </a:rPr>
              <a:t>}</a:t>
            </a:r>
            <a:endParaRPr lang="en-US" sz="1400" kern="0" dirty="0">
              <a:latin typeface="+mn-lt"/>
              <a:ea typeface="+mn-ea"/>
            </a:endParaRPr>
          </a:p>
          <a:p>
            <a:pPr marL="742950" lvl="1" indent="-285750">
              <a:spcBef>
                <a:spcPct val="20000"/>
              </a:spcBef>
              <a:defRPr/>
            </a:pPr>
            <a:endParaRPr lang="en-US" sz="1200" kern="0" dirty="0">
              <a:latin typeface="+mn-lt"/>
              <a:ea typeface="+mn-ea"/>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31" name="Rectangle 2"/>
          <p:cNvSpPr>
            <a:spLocks noGrp="1" noChangeArrowheads="1"/>
          </p:cNvSpPr>
          <p:nvPr>
            <p:ph type="title"/>
          </p:nvPr>
        </p:nvSpPr>
        <p:spPr/>
        <p:txBody>
          <a:bodyPr/>
          <a:lstStyle/>
          <a:p>
            <a:r>
              <a:rPr lang="en-US" altLang="zh-TW" smtClean="0"/>
              <a:t>1-Pass Macro Processor</a:t>
            </a:r>
          </a:p>
        </p:txBody>
      </p:sp>
      <p:graphicFrame>
        <p:nvGraphicFramePr>
          <p:cNvPr id="30723" name="Object 3"/>
          <p:cNvGraphicFramePr>
            <a:graphicFrameLocks noChangeAspect="1"/>
          </p:cNvGraphicFramePr>
          <p:nvPr>
            <p:ph type="body" idx="1"/>
          </p:nvPr>
        </p:nvGraphicFramePr>
        <p:xfrm>
          <a:off x="914400" y="1981200"/>
          <a:ext cx="1682750" cy="2514600"/>
        </p:xfrm>
        <a:graphic>
          <a:graphicData uri="http://schemas.openxmlformats.org/presentationml/2006/ole">
            <p:oleObj spid="_x0000_s1026" name="VISIO" r:id="rId3" imgW="2023200" imgH="3024000" progId="">
              <p:embed/>
            </p:oleObj>
          </a:graphicData>
        </a:graphic>
      </p:graphicFrame>
      <p:graphicFrame>
        <p:nvGraphicFramePr>
          <p:cNvPr id="30724" name="Object 4"/>
          <p:cNvGraphicFramePr>
            <a:graphicFrameLocks noChangeAspect="1"/>
          </p:cNvGraphicFramePr>
          <p:nvPr/>
        </p:nvGraphicFramePr>
        <p:xfrm>
          <a:off x="2514600" y="3048000"/>
          <a:ext cx="2057400" cy="736600"/>
        </p:xfrm>
        <a:graphic>
          <a:graphicData uri="http://schemas.openxmlformats.org/presentationml/2006/ole">
            <p:oleObj spid="_x0000_s1027" name="VISIO" r:id="rId4" imgW="2403360" imgH="860040" progId="">
              <p:embed/>
            </p:oleObj>
          </a:graphicData>
        </a:graphic>
      </p:graphicFrame>
      <p:graphicFrame>
        <p:nvGraphicFramePr>
          <p:cNvPr id="30726" name="Object 6"/>
          <p:cNvGraphicFramePr>
            <a:graphicFrameLocks noChangeAspect="1"/>
          </p:cNvGraphicFramePr>
          <p:nvPr/>
        </p:nvGraphicFramePr>
        <p:xfrm>
          <a:off x="2514600" y="3733800"/>
          <a:ext cx="1600200" cy="1460500"/>
        </p:xfrm>
        <a:graphic>
          <a:graphicData uri="http://schemas.openxmlformats.org/presentationml/2006/ole">
            <p:oleObj spid="_x0000_s1028" name="VISIO" r:id="rId5" imgW="1946160" imgH="1774440" progId="">
              <p:embed/>
            </p:oleObj>
          </a:graphicData>
        </a:graphic>
      </p:graphicFrame>
      <p:graphicFrame>
        <p:nvGraphicFramePr>
          <p:cNvPr id="30727" name="Object 7"/>
          <p:cNvGraphicFramePr>
            <a:graphicFrameLocks noChangeAspect="1"/>
          </p:cNvGraphicFramePr>
          <p:nvPr/>
        </p:nvGraphicFramePr>
        <p:xfrm>
          <a:off x="2835275" y="5103813"/>
          <a:ext cx="2574925" cy="1646237"/>
        </p:xfrm>
        <a:graphic>
          <a:graphicData uri="http://schemas.openxmlformats.org/presentationml/2006/ole">
            <p:oleObj spid="_x0000_s1029" name="VISIO" r:id="rId6" imgW="3277800" imgH="2093760" progId="">
              <p:embed/>
            </p:oleObj>
          </a:graphicData>
        </a:graphic>
      </p:graphicFrame>
      <p:grpSp>
        <p:nvGrpSpPr>
          <p:cNvPr id="2" name="Group 14"/>
          <p:cNvGrpSpPr>
            <a:grpSpLocks/>
          </p:cNvGrpSpPr>
          <p:nvPr/>
        </p:nvGrpSpPr>
        <p:grpSpPr bwMode="auto">
          <a:xfrm>
            <a:off x="4038600" y="1752600"/>
            <a:ext cx="3922713" cy="3633788"/>
            <a:chOff x="2544" y="1104"/>
            <a:chExt cx="2471" cy="2289"/>
          </a:xfrm>
        </p:grpSpPr>
        <p:graphicFrame>
          <p:nvGraphicFramePr>
            <p:cNvPr id="1030" name="Object 5"/>
            <p:cNvGraphicFramePr>
              <a:graphicFrameLocks noChangeAspect="1"/>
            </p:cNvGraphicFramePr>
            <p:nvPr/>
          </p:nvGraphicFramePr>
          <p:xfrm>
            <a:off x="2830" y="1104"/>
            <a:ext cx="2185" cy="2289"/>
          </p:xfrm>
          <a:graphic>
            <a:graphicData uri="http://schemas.openxmlformats.org/presentationml/2006/ole">
              <p:oleObj spid="_x0000_s1030" name="VISIO" r:id="rId7" imgW="4509720" imgH="4510440" progId="">
                <p:embed/>
              </p:oleObj>
            </a:graphicData>
          </a:graphic>
        </p:graphicFrame>
        <p:grpSp>
          <p:nvGrpSpPr>
            <p:cNvPr id="1033" name="Group 13"/>
            <p:cNvGrpSpPr>
              <a:grpSpLocks/>
            </p:cNvGrpSpPr>
            <p:nvPr/>
          </p:nvGrpSpPr>
          <p:grpSpPr bwMode="auto">
            <a:xfrm>
              <a:off x="2544" y="2256"/>
              <a:ext cx="768" cy="864"/>
              <a:chOff x="2544" y="2256"/>
              <a:chExt cx="768" cy="864"/>
            </a:xfrm>
          </p:grpSpPr>
          <p:sp>
            <p:nvSpPr>
              <p:cNvPr id="1034" name="Line 11"/>
              <p:cNvSpPr>
                <a:spLocks noChangeShapeType="1"/>
              </p:cNvSpPr>
              <p:nvPr/>
            </p:nvSpPr>
            <p:spPr bwMode="auto">
              <a:xfrm flipH="1">
                <a:off x="2880" y="3120"/>
                <a:ext cx="432" cy="0"/>
              </a:xfrm>
              <a:prstGeom prst="line">
                <a:avLst/>
              </a:prstGeom>
              <a:noFill/>
              <a:ln w="12700">
                <a:solidFill>
                  <a:schemeClr val="tx1"/>
                </a:solidFill>
                <a:round/>
                <a:headEnd/>
                <a:tailEnd/>
              </a:ln>
            </p:spPr>
            <p:txBody>
              <a:bodyPr wrap="none" anchor="ctr"/>
              <a:lstStyle/>
              <a:p>
                <a:endParaRPr lang="en-US"/>
              </a:p>
            </p:txBody>
          </p:sp>
          <p:sp>
            <p:nvSpPr>
              <p:cNvPr id="1035" name="Line 12"/>
              <p:cNvSpPr>
                <a:spLocks noChangeShapeType="1"/>
              </p:cNvSpPr>
              <p:nvPr/>
            </p:nvSpPr>
            <p:spPr bwMode="auto">
              <a:xfrm flipH="1" flipV="1">
                <a:off x="2544" y="2256"/>
                <a:ext cx="336" cy="864"/>
              </a:xfrm>
              <a:prstGeom prst="line">
                <a:avLst/>
              </a:prstGeom>
              <a:noFill/>
              <a:ln w="12700">
                <a:solidFill>
                  <a:schemeClr val="tx1"/>
                </a:solidFill>
                <a:round/>
                <a:headEnd/>
                <a:tailEnd type="triangle" w="med" len="med"/>
              </a:ln>
            </p:spPr>
            <p:txBody>
              <a:bodyPr wrap="none" anchor="ctr"/>
              <a:lstStyle/>
              <a:p>
                <a:endParaRPr 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07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07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307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307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685800" y="2286000"/>
            <a:ext cx="7772400" cy="1143000"/>
          </a:xfrm>
          <a:prstGeom prst="rect">
            <a:avLst/>
          </a:prstGeom>
          <a:noFill/>
          <a:ln w="9525">
            <a:noFill/>
            <a:miter lim="800000"/>
            <a:headEnd/>
            <a:tailEnd/>
          </a:ln>
        </p:spPr>
        <p:txBody>
          <a:bodyPr anchor="ctr"/>
          <a:lstStyle/>
          <a:p>
            <a:pPr algn="ctr"/>
            <a:r>
              <a:rPr lang="en-US" altLang="zh-TW" sz="4400">
                <a:solidFill>
                  <a:schemeClr val="accent2"/>
                </a:solidFill>
              </a:rPr>
              <a:t>Machine Independent Features</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ltLang="zh-TW" smtClean="0">
                <a:solidFill>
                  <a:schemeClr val="accent2"/>
                </a:solidFill>
              </a:rPr>
              <a:t>Concatenation of Macro Parameters</a:t>
            </a:r>
          </a:p>
        </p:txBody>
      </p:sp>
      <p:sp>
        <p:nvSpPr>
          <p:cNvPr id="35843" name="Rectangle 3"/>
          <p:cNvSpPr>
            <a:spLocks noGrp="1" noChangeArrowheads="1"/>
          </p:cNvSpPr>
          <p:nvPr>
            <p:ph type="body" idx="1"/>
          </p:nvPr>
        </p:nvSpPr>
        <p:spPr/>
        <p:txBody>
          <a:bodyPr/>
          <a:lstStyle/>
          <a:p>
            <a:pPr eaLnBrk="1" hangingPunct="1"/>
            <a:r>
              <a:rPr lang="en-US" altLang="zh-TW" smtClean="0"/>
              <a:t>Most macro processors allow parameters to be concatenated with other character stings.</a:t>
            </a:r>
          </a:p>
          <a:p>
            <a:pPr eaLnBrk="1" hangingPunct="1"/>
            <a:r>
              <a:rPr lang="en-US" altLang="zh-TW" smtClean="0"/>
              <a:t>E.g., to flexibly and easily generate the variables XA1, XA2, XA3, …, or XB1, XB2, XB3, “A” or “B” can be input as an argument. We just need to concatenate “X”, the argument, and the “1” , “2”, “3” .. together.</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685800" y="457200"/>
            <a:ext cx="7772400" cy="1143000"/>
          </a:xfrm>
        </p:spPr>
        <p:txBody>
          <a:bodyPr/>
          <a:lstStyle/>
          <a:p>
            <a:pPr eaLnBrk="1" hangingPunct="1"/>
            <a:r>
              <a:rPr lang="en-US" altLang="zh-TW" smtClean="0">
                <a:solidFill>
                  <a:schemeClr val="accent2"/>
                </a:solidFill>
              </a:rPr>
              <a:t>Concatenation Problem</a:t>
            </a:r>
          </a:p>
        </p:txBody>
      </p:sp>
      <p:sp>
        <p:nvSpPr>
          <p:cNvPr id="36867" name="Rectangle 3"/>
          <p:cNvSpPr>
            <a:spLocks noGrp="1" noChangeArrowheads="1"/>
          </p:cNvSpPr>
          <p:nvPr>
            <p:ph type="body" idx="1"/>
          </p:nvPr>
        </p:nvSpPr>
        <p:spPr>
          <a:xfrm>
            <a:off x="685800" y="1676400"/>
            <a:ext cx="7772400" cy="4114800"/>
          </a:xfrm>
        </p:spPr>
        <p:txBody>
          <a:bodyPr/>
          <a:lstStyle/>
          <a:p>
            <a:pPr eaLnBrk="1" hangingPunct="1">
              <a:lnSpc>
                <a:spcPct val="90000"/>
              </a:lnSpc>
            </a:pPr>
            <a:r>
              <a:rPr lang="en-US" altLang="zh-TW" sz="2800" smtClean="0"/>
              <a:t>Suppose that the parameter to such a macro instruction is named &amp;ID, the body of the macro definition may contain a statement like LDA X&amp;ID1, in which &amp;ID is concatenated after the string “X” and before the string “1”.</a:t>
            </a:r>
          </a:p>
          <a:p>
            <a:pPr eaLnBrk="1" hangingPunct="1">
              <a:lnSpc>
                <a:spcPct val="90000"/>
              </a:lnSpc>
            </a:pPr>
            <a:r>
              <a:rPr lang="en-US" altLang="zh-TW" sz="2800" smtClean="0"/>
              <a:t>The problem is that the end of the parameter is not marked. Thus X&amp;ID1 may mean “X” + ID + “1” or “X” + ID1.</a:t>
            </a:r>
          </a:p>
          <a:p>
            <a:pPr eaLnBrk="1" hangingPunct="1">
              <a:lnSpc>
                <a:spcPct val="90000"/>
              </a:lnSpc>
            </a:pPr>
            <a:r>
              <a:rPr lang="en-US" altLang="zh-TW" sz="2800" smtClean="0"/>
              <a:t>To avoid this ambiguity, a special concatenation operator -&gt; is used. The new form becomes X&amp;ID-&gt;1. Of course, -&gt; will not appear in the macro expansion. </a:t>
            </a:r>
          </a:p>
          <a:p>
            <a:pPr eaLnBrk="1" hangingPunct="1">
              <a:lnSpc>
                <a:spcPct val="90000"/>
              </a:lnSpc>
            </a:pPr>
            <a:endParaRPr lang="en-US" altLang="zh-TW" sz="2800" smtClean="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ltLang="zh-TW" smtClean="0">
                <a:solidFill>
                  <a:schemeClr val="accent2"/>
                </a:solidFill>
              </a:rPr>
              <a:t>Concatenation Example</a:t>
            </a:r>
          </a:p>
        </p:txBody>
      </p:sp>
      <p:pic>
        <p:nvPicPr>
          <p:cNvPr id="37891" name="Picture 4" descr="C:\Documents and Settings\shieyuan\My Documents\My Pictures\Macro\y13.bmp"/>
          <p:cNvPicPr>
            <a:picLocks noChangeAspect="1" noChangeArrowheads="1"/>
          </p:cNvPicPr>
          <p:nvPr/>
        </p:nvPicPr>
        <p:blipFill>
          <a:blip r:embed="rId2"/>
          <a:srcRect/>
          <a:stretch>
            <a:fillRect/>
          </a:stretch>
        </p:blipFill>
        <p:spPr bwMode="auto">
          <a:xfrm>
            <a:off x="2209800" y="1600200"/>
            <a:ext cx="5029200" cy="2211388"/>
          </a:xfrm>
          <a:prstGeom prst="rect">
            <a:avLst/>
          </a:prstGeom>
          <a:noFill/>
          <a:ln w="9525">
            <a:noFill/>
            <a:miter lim="800000"/>
            <a:headEnd/>
            <a:tailEnd/>
          </a:ln>
        </p:spPr>
      </p:pic>
      <p:pic>
        <p:nvPicPr>
          <p:cNvPr id="37892" name="Picture 5" descr="C:\Documents and Settings\shieyuan\My Documents\My Pictures\Macro\y14.bmp"/>
          <p:cNvPicPr>
            <a:picLocks noChangeAspect="1" noChangeArrowheads="1"/>
          </p:cNvPicPr>
          <p:nvPr/>
        </p:nvPicPr>
        <p:blipFill>
          <a:blip r:embed="rId3"/>
          <a:srcRect/>
          <a:stretch>
            <a:fillRect/>
          </a:stretch>
        </p:blipFill>
        <p:spPr bwMode="auto">
          <a:xfrm>
            <a:off x="914400" y="3657600"/>
            <a:ext cx="3429000" cy="2841625"/>
          </a:xfrm>
          <a:prstGeom prst="rect">
            <a:avLst/>
          </a:prstGeom>
          <a:noFill/>
          <a:ln w="9525">
            <a:noFill/>
            <a:miter lim="800000"/>
            <a:headEnd/>
            <a:tailEnd/>
          </a:ln>
        </p:spPr>
      </p:pic>
      <p:pic>
        <p:nvPicPr>
          <p:cNvPr id="37893" name="Picture 6" descr="C:\Documents and Settings\shieyuan\My Documents\My Pictures\Macro\y15.bmp"/>
          <p:cNvPicPr>
            <a:picLocks noChangeAspect="1" noChangeArrowheads="1"/>
          </p:cNvPicPr>
          <p:nvPr/>
        </p:nvPicPr>
        <p:blipFill>
          <a:blip r:embed="rId4"/>
          <a:srcRect/>
          <a:stretch>
            <a:fillRect/>
          </a:stretch>
        </p:blipFill>
        <p:spPr bwMode="auto">
          <a:xfrm>
            <a:off x="4953000" y="3581400"/>
            <a:ext cx="3276600" cy="28559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tLang="zh-TW" smtClean="0">
                <a:solidFill>
                  <a:schemeClr val="accent2"/>
                </a:solidFill>
              </a:rPr>
              <a:t>Generation of Unique Labels</a:t>
            </a:r>
          </a:p>
        </p:txBody>
      </p:sp>
      <p:sp>
        <p:nvSpPr>
          <p:cNvPr id="38915" name="Rectangle 3"/>
          <p:cNvSpPr>
            <a:spLocks noGrp="1" noChangeArrowheads="1"/>
          </p:cNvSpPr>
          <p:nvPr>
            <p:ph type="body" idx="1"/>
          </p:nvPr>
        </p:nvSpPr>
        <p:spPr>
          <a:xfrm>
            <a:off x="685800" y="1752600"/>
            <a:ext cx="7772400" cy="4343400"/>
          </a:xfrm>
        </p:spPr>
        <p:txBody>
          <a:bodyPr/>
          <a:lstStyle/>
          <a:p>
            <a:pPr eaLnBrk="1" hangingPunct="1">
              <a:lnSpc>
                <a:spcPct val="90000"/>
              </a:lnSpc>
            </a:pPr>
            <a:r>
              <a:rPr lang="en-US" altLang="zh-TW" sz="2800" smtClean="0"/>
              <a:t>Previously we see that, without special processing, if labels are used in macro definition, we may encounter the “duplicate labels” problem if a macro is invocated multiple time.</a:t>
            </a:r>
          </a:p>
          <a:p>
            <a:pPr eaLnBrk="1" hangingPunct="1">
              <a:lnSpc>
                <a:spcPct val="90000"/>
              </a:lnSpc>
            </a:pPr>
            <a:r>
              <a:rPr lang="en-US" altLang="zh-TW" sz="2800" smtClean="0"/>
              <a:t>To generate unique labels for each macro invocation, when writing macro definition, we must begin a label with $.</a:t>
            </a:r>
          </a:p>
          <a:p>
            <a:pPr eaLnBrk="1" hangingPunct="1">
              <a:lnSpc>
                <a:spcPct val="90000"/>
              </a:lnSpc>
            </a:pPr>
            <a:r>
              <a:rPr lang="en-US" altLang="zh-TW" sz="2800" smtClean="0"/>
              <a:t>During macro expansion, the $ will be replaced with $xx, where xx is a two-character alphanumeric counter of the number of macro instructions expanded.</a:t>
            </a:r>
          </a:p>
          <a:p>
            <a:pPr lvl="1" eaLnBrk="1" hangingPunct="1">
              <a:lnSpc>
                <a:spcPct val="90000"/>
              </a:lnSpc>
            </a:pPr>
            <a:r>
              <a:rPr lang="en-US" altLang="zh-TW" sz="2400" smtClean="0"/>
              <a:t>XX will start from AA, AB, AC,…..</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zh-TW" smtClean="0">
                <a:solidFill>
                  <a:schemeClr val="accent2"/>
                </a:solidFill>
              </a:rPr>
              <a:t>Unique Labels Macro Definition</a:t>
            </a:r>
          </a:p>
        </p:txBody>
      </p:sp>
      <p:pic>
        <p:nvPicPr>
          <p:cNvPr id="39939" name="Picture 4" descr="C:\Documents and Settings\shieyuan\My Documents\My Pictures\Macro\y16.bmp"/>
          <p:cNvPicPr>
            <a:picLocks noChangeAspect="1" noChangeArrowheads="1"/>
          </p:cNvPicPr>
          <p:nvPr/>
        </p:nvPicPr>
        <p:blipFill>
          <a:blip r:embed="rId2"/>
          <a:srcRect/>
          <a:stretch>
            <a:fillRect/>
          </a:stretch>
        </p:blipFill>
        <p:spPr bwMode="auto">
          <a:xfrm>
            <a:off x="685800" y="1905000"/>
            <a:ext cx="7696200" cy="3698875"/>
          </a:xfrm>
          <a:prstGeom prst="rect">
            <a:avLst/>
          </a:prstGeom>
          <a:noFill/>
          <a:ln w="9525">
            <a:noFill/>
            <a:miter lim="800000"/>
            <a:headEnd/>
            <a:tailEnd/>
          </a:ln>
        </p:spPr>
      </p:pic>
      <p:sp>
        <p:nvSpPr>
          <p:cNvPr id="39940" name="Oval 5"/>
          <p:cNvSpPr>
            <a:spLocks noChangeArrowheads="1"/>
          </p:cNvSpPr>
          <p:nvPr/>
        </p:nvSpPr>
        <p:spPr bwMode="auto">
          <a:xfrm>
            <a:off x="1371600" y="2895600"/>
            <a:ext cx="914400" cy="685800"/>
          </a:xfrm>
          <a:prstGeom prst="ellipse">
            <a:avLst/>
          </a:prstGeom>
          <a:noFill/>
          <a:ln w="25400">
            <a:solidFill>
              <a:srgbClr val="FF0000"/>
            </a:solidFill>
            <a:round/>
            <a:headEnd/>
            <a:tailEnd/>
          </a:ln>
        </p:spPr>
        <p:txBody>
          <a:bodyPr wrap="none" anchor="ctr"/>
          <a:lstStyle/>
          <a:p>
            <a:endParaRPr lang="en-US"/>
          </a:p>
        </p:txBody>
      </p:sp>
      <p:sp>
        <p:nvSpPr>
          <p:cNvPr id="39941" name="Oval 6"/>
          <p:cNvSpPr>
            <a:spLocks noChangeArrowheads="1"/>
          </p:cNvSpPr>
          <p:nvPr/>
        </p:nvSpPr>
        <p:spPr bwMode="auto">
          <a:xfrm>
            <a:off x="3429000" y="4572000"/>
            <a:ext cx="914400" cy="685800"/>
          </a:xfrm>
          <a:prstGeom prst="ellipse">
            <a:avLst/>
          </a:prstGeom>
          <a:noFill/>
          <a:ln w="25400">
            <a:solidFill>
              <a:srgbClr val="FF0000"/>
            </a:solidFill>
            <a:round/>
            <a:headEnd/>
            <a:tailEnd/>
          </a:ln>
        </p:spPr>
        <p:txBody>
          <a:bodyPr wrap="none" anchor="ctr"/>
          <a:lstStyle/>
          <a:p>
            <a:endParaRPr lang="en-US"/>
          </a:p>
        </p:txBody>
      </p:sp>
      <p:sp>
        <p:nvSpPr>
          <p:cNvPr id="39942" name="Oval 7"/>
          <p:cNvSpPr>
            <a:spLocks noChangeArrowheads="1"/>
          </p:cNvSpPr>
          <p:nvPr/>
        </p:nvSpPr>
        <p:spPr bwMode="auto">
          <a:xfrm>
            <a:off x="1371600" y="4800600"/>
            <a:ext cx="914400" cy="685800"/>
          </a:xfrm>
          <a:prstGeom prst="ellipse">
            <a:avLst/>
          </a:prstGeom>
          <a:noFill/>
          <a:ln w="25400">
            <a:solidFill>
              <a:srgbClr val="FF0000"/>
            </a:solidFill>
            <a:round/>
            <a:headEnd/>
            <a:tailEnd/>
          </a:ln>
        </p:spPr>
        <p:txBody>
          <a:bodyPr wrap="none" anchor="ctr"/>
          <a:lstStyle/>
          <a:p>
            <a:endParaRPr lang="en-US"/>
          </a:p>
        </p:txBody>
      </p:sp>
      <p:sp>
        <p:nvSpPr>
          <p:cNvPr id="39943" name="Oval 8"/>
          <p:cNvSpPr>
            <a:spLocks noChangeArrowheads="1"/>
          </p:cNvSpPr>
          <p:nvPr/>
        </p:nvSpPr>
        <p:spPr bwMode="auto">
          <a:xfrm>
            <a:off x="3352800" y="3124200"/>
            <a:ext cx="914400" cy="685800"/>
          </a:xfrm>
          <a:prstGeom prst="ellipse">
            <a:avLst/>
          </a:prstGeom>
          <a:noFill/>
          <a:ln w="25400">
            <a:solidFill>
              <a:srgbClr val="FF0000"/>
            </a:solidFill>
            <a:round/>
            <a:headEnd/>
            <a:tailEnd/>
          </a:ln>
        </p:spPr>
        <p:txBody>
          <a:bodyPr wrap="none" anchor="ctr"/>
          <a:lstStyle/>
          <a:p>
            <a:endParaRPr lang="en-US"/>
          </a:p>
        </p:txBody>
      </p:sp>
      <p:sp>
        <p:nvSpPr>
          <p:cNvPr id="39944" name="Oval 9"/>
          <p:cNvSpPr>
            <a:spLocks noChangeArrowheads="1"/>
          </p:cNvSpPr>
          <p:nvPr/>
        </p:nvSpPr>
        <p:spPr bwMode="auto">
          <a:xfrm>
            <a:off x="3352800" y="3886200"/>
            <a:ext cx="914400" cy="685800"/>
          </a:xfrm>
          <a:prstGeom prst="ellipse">
            <a:avLst/>
          </a:prstGeom>
          <a:noFill/>
          <a:ln w="25400">
            <a:solidFill>
              <a:srgbClr val="FF0000"/>
            </a:solidFill>
            <a:round/>
            <a:headEnd/>
            <a:tailEnd/>
          </a:ln>
        </p:spPr>
        <p:txBody>
          <a:bodyPr wrap="none" anchor="ctr"/>
          <a:lstStyle/>
          <a:p>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ltLang="zh-TW" smtClean="0">
                <a:solidFill>
                  <a:schemeClr val="accent2"/>
                </a:solidFill>
              </a:rPr>
              <a:t>Unique Labels Macro Expansion</a:t>
            </a:r>
          </a:p>
        </p:txBody>
      </p:sp>
      <p:pic>
        <p:nvPicPr>
          <p:cNvPr id="40963" name="Picture 4" descr="C:\Documents and Settings\shieyuan\My Documents\My Pictures\Macro\y17.bmp"/>
          <p:cNvPicPr>
            <a:picLocks noChangeAspect="1" noChangeArrowheads="1"/>
          </p:cNvPicPr>
          <p:nvPr/>
        </p:nvPicPr>
        <p:blipFill>
          <a:blip r:embed="rId2"/>
          <a:srcRect/>
          <a:stretch>
            <a:fillRect/>
          </a:stretch>
        </p:blipFill>
        <p:spPr bwMode="auto">
          <a:xfrm>
            <a:off x="533400" y="1676400"/>
            <a:ext cx="8077200" cy="4270375"/>
          </a:xfrm>
          <a:prstGeom prst="rect">
            <a:avLst/>
          </a:prstGeom>
          <a:noFill/>
          <a:ln w="9525">
            <a:noFill/>
            <a:miter lim="800000"/>
            <a:headEnd/>
            <a:tailEnd/>
          </a:ln>
        </p:spPr>
      </p:pic>
      <p:sp>
        <p:nvSpPr>
          <p:cNvPr id="40964" name="Oval 5"/>
          <p:cNvSpPr>
            <a:spLocks noChangeArrowheads="1"/>
          </p:cNvSpPr>
          <p:nvPr/>
        </p:nvSpPr>
        <p:spPr bwMode="auto">
          <a:xfrm>
            <a:off x="1295400" y="3276600"/>
            <a:ext cx="1143000" cy="685800"/>
          </a:xfrm>
          <a:prstGeom prst="ellipse">
            <a:avLst/>
          </a:prstGeom>
          <a:noFill/>
          <a:ln w="25400">
            <a:solidFill>
              <a:srgbClr val="FF0000"/>
            </a:solidFill>
            <a:round/>
            <a:headEnd/>
            <a:tailEnd/>
          </a:ln>
        </p:spPr>
        <p:txBody>
          <a:bodyPr wrap="none" anchor="ctr"/>
          <a:lstStyle/>
          <a:p>
            <a:endParaRPr lang="en-US"/>
          </a:p>
        </p:txBody>
      </p:sp>
      <p:sp>
        <p:nvSpPr>
          <p:cNvPr id="40965" name="Oval 6"/>
          <p:cNvSpPr>
            <a:spLocks noChangeArrowheads="1"/>
          </p:cNvSpPr>
          <p:nvPr/>
        </p:nvSpPr>
        <p:spPr bwMode="auto">
          <a:xfrm>
            <a:off x="1295400" y="5257800"/>
            <a:ext cx="1143000" cy="685800"/>
          </a:xfrm>
          <a:prstGeom prst="ellipse">
            <a:avLst/>
          </a:prstGeom>
          <a:noFill/>
          <a:ln w="25400">
            <a:solidFill>
              <a:srgbClr val="FF0000"/>
            </a:solidFill>
            <a:round/>
            <a:headEnd/>
            <a:tailEnd/>
          </a:ln>
        </p:spPr>
        <p:txBody>
          <a:bodyPr wrap="none" anchor="ctr"/>
          <a:lstStyle/>
          <a:p>
            <a:endParaRPr lang="en-US"/>
          </a:p>
        </p:txBody>
      </p:sp>
      <p:sp>
        <p:nvSpPr>
          <p:cNvPr id="40966" name="Oval 7"/>
          <p:cNvSpPr>
            <a:spLocks noChangeArrowheads="1"/>
          </p:cNvSpPr>
          <p:nvPr/>
        </p:nvSpPr>
        <p:spPr bwMode="auto">
          <a:xfrm>
            <a:off x="3352800" y="3581400"/>
            <a:ext cx="1143000" cy="685800"/>
          </a:xfrm>
          <a:prstGeom prst="ellipse">
            <a:avLst/>
          </a:prstGeom>
          <a:noFill/>
          <a:ln w="25400">
            <a:solidFill>
              <a:srgbClr val="FF0000"/>
            </a:solidFill>
            <a:round/>
            <a:headEnd/>
            <a:tailEnd/>
          </a:ln>
        </p:spPr>
        <p:txBody>
          <a:bodyPr wrap="none" anchor="ctr"/>
          <a:lstStyle/>
          <a:p>
            <a:endParaRPr lang="en-US"/>
          </a:p>
        </p:txBody>
      </p:sp>
      <p:sp>
        <p:nvSpPr>
          <p:cNvPr id="40967" name="Oval 8"/>
          <p:cNvSpPr>
            <a:spLocks noChangeArrowheads="1"/>
          </p:cNvSpPr>
          <p:nvPr/>
        </p:nvSpPr>
        <p:spPr bwMode="auto">
          <a:xfrm>
            <a:off x="3352800" y="4267200"/>
            <a:ext cx="1143000" cy="685800"/>
          </a:xfrm>
          <a:prstGeom prst="ellipse">
            <a:avLst/>
          </a:prstGeom>
          <a:noFill/>
          <a:ln w="25400">
            <a:solidFill>
              <a:srgbClr val="FF0000"/>
            </a:solidFill>
            <a:round/>
            <a:headEnd/>
            <a:tailEnd/>
          </a:ln>
        </p:spPr>
        <p:txBody>
          <a:bodyPr wrap="none" anchor="ctr"/>
          <a:lstStyle/>
          <a:p>
            <a:endParaRPr lang="en-US"/>
          </a:p>
        </p:txBody>
      </p:sp>
      <p:sp>
        <p:nvSpPr>
          <p:cNvPr id="40968" name="Oval 9"/>
          <p:cNvSpPr>
            <a:spLocks noChangeArrowheads="1"/>
          </p:cNvSpPr>
          <p:nvPr/>
        </p:nvSpPr>
        <p:spPr bwMode="auto">
          <a:xfrm>
            <a:off x="3352800" y="5029200"/>
            <a:ext cx="1143000" cy="685800"/>
          </a:xfrm>
          <a:prstGeom prst="ellipse">
            <a:avLst/>
          </a:prstGeom>
          <a:noFill/>
          <a:ln w="25400">
            <a:solidFill>
              <a:srgbClr val="FF0000"/>
            </a:solidFill>
            <a:round/>
            <a:headEnd/>
            <a:tailEnd/>
          </a:ln>
        </p:spPr>
        <p:txBody>
          <a:bodyPr wrap="none" anchor="ctr"/>
          <a:lstStyle/>
          <a:p>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zh-TW" smtClean="0"/>
              <a:t>Copy code -- Example</a:t>
            </a:r>
          </a:p>
        </p:txBody>
      </p:sp>
      <p:sp>
        <p:nvSpPr>
          <p:cNvPr id="6147" name="Rectangle 3"/>
          <p:cNvSpPr>
            <a:spLocks noGrp="1" noChangeArrowheads="1"/>
          </p:cNvSpPr>
          <p:nvPr>
            <p:ph type="body" idx="1"/>
          </p:nvPr>
        </p:nvSpPr>
        <p:spPr>
          <a:xfrm>
            <a:off x="685800" y="1981200"/>
            <a:ext cx="3810000" cy="4114800"/>
          </a:xfrm>
          <a:ln>
            <a:solidFill>
              <a:schemeClr val="tx1"/>
            </a:solidFill>
          </a:ln>
        </p:spPr>
        <p:txBody>
          <a:bodyPr/>
          <a:lstStyle/>
          <a:p>
            <a:pPr eaLnBrk="1" hangingPunct="1">
              <a:buFont typeface="Monotype Sorts" pitchFamily="2" charset="2"/>
              <a:buNone/>
            </a:pPr>
            <a:r>
              <a:rPr lang="en-US" altLang="zh-TW" sz="1800" i="1" smtClean="0"/>
              <a:t>Source</a:t>
            </a:r>
            <a:endParaRPr lang="en-US" altLang="zh-TW" sz="1800" smtClean="0"/>
          </a:p>
          <a:p>
            <a:pPr eaLnBrk="1" hangingPunct="1">
              <a:buFont typeface="Monotype Sorts" pitchFamily="2" charset="2"/>
              <a:buNone/>
            </a:pPr>
            <a:r>
              <a:rPr lang="en-US" altLang="zh-TW" sz="1800" smtClean="0"/>
              <a:t>STRG 	MACRO	</a:t>
            </a:r>
          </a:p>
          <a:p>
            <a:pPr eaLnBrk="1" hangingPunct="1">
              <a:buFont typeface="Monotype Sorts" pitchFamily="2" charset="2"/>
              <a:buNone/>
            </a:pPr>
            <a:r>
              <a:rPr lang="en-US" altLang="zh-TW" sz="1800" smtClean="0"/>
              <a:t>		STA	DATA1</a:t>
            </a:r>
          </a:p>
          <a:p>
            <a:pPr eaLnBrk="1" hangingPunct="1">
              <a:buFont typeface="Monotype Sorts" pitchFamily="2" charset="2"/>
              <a:buNone/>
            </a:pPr>
            <a:r>
              <a:rPr lang="en-US" altLang="zh-TW" sz="1800" smtClean="0"/>
              <a:t>		STB	DATA2</a:t>
            </a:r>
          </a:p>
          <a:p>
            <a:pPr eaLnBrk="1" hangingPunct="1">
              <a:buFont typeface="Monotype Sorts" pitchFamily="2" charset="2"/>
              <a:buNone/>
            </a:pPr>
            <a:r>
              <a:rPr lang="en-US" altLang="zh-TW" sz="1800" smtClean="0"/>
              <a:t>		STX	DATA3</a:t>
            </a:r>
          </a:p>
          <a:p>
            <a:pPr eaLnBrk="1" hangingPunct="1">
              <a:buFont typeface="Monotype Sorts" pitchFamily="2" charset="2"/>
              <a:buNone/>
            </a:pPr>
            <a:r>
              <a:rPr lang="en-US" altLang="zh-TW" sz="1800" smtClean="0"/>
              <a:t>		MEND</a:t>
            </a:r>
          </a:p>
          <a:p>
            <a:pPr eaLnBrk="1" hangingPunct="1">
              <a:buFont typeface="Monotype Sorts" pitchFamily="2" charset="2"/>
              <a:buNone/>
            </a:pPr>
            <a:r>
              <a:rPr lang="en-US" altLang="zh-TW" sz="1800" smtClean="0"/>
              <a:t>	.</a:t>
            </a:r>
          </a:p>
          <a:p>
            <a:pPr eaLnBrk="1" hangingPunct="1">
              <a:buFont typeface="Monotype Sorts" pitchFamily="2" charset="2"/>
              <a:buNone/>
            </a:pPr>
            <a:r>
              <a:rPr lang="en-US" altLang="zh-TW" sz="1800" smtClean="0"/>
              <a:t>STRG</a:t>
            </a:r>
          </a:p>
          <a:p>
            <a:pPr eaLnBrk="1" hangingPunct="1">
              <a:buFont typeface="Monotype Sorts" pitchFamily="2" charset="2"/>
              <a:buNone/>
            </a:pPr>
            <a:r>
              <a:rPr lang="en-US" altLang="zh-TW" sz="1800" smtClean="0"/>
              <a:t>	.</a:t>
            </a:r>
          </a:p>
          <a:p>
            <a:pPr eaLnBrk="1" hangingPunct="1">
              <a:buFont typeface="Monotype Sorts" pitchFamily="2" charset="2"/>
              <a:buNone/>
            </a:pPr>
            <a:r>
              <a:rPr lang="en-US" altLang="zh-TW" sz="1800" smtClean="0"/>
              <a:t>STRG</a:t>
            </a:r>
          </a:p>
          <a:p>
            <a:pPr eaLnBrk="1" hangingPunct="1">
              <a:buFont typeface="Monotype Sorts" pitchFamily="2" charset="2"/>
              <a:buNone/>
            </a:pPr>
            <a:r>
              <a:rPr lang="en-US" altLang="zh-TW" sz="1800" smtClean="0"/>
              <a:t>	.</a:t>
            </a:r>
          </a:p>
          <a:p>
            <a:pPr eaLnBrk="1" hangingPunct="1">
              <a:buFont typeface="Monotype Sorts" pitchFamily="2" charset="2"/>
              <a:buNone/>
            </a:pPr>
            <a:r>
              <a:rPr lang="en-US" altLang="zh-TW" sz="1800" smtClean="0"/>
              <a:t>	.</a:t>
            </a:r>
          </a:p>
        </p:txBody>
      </p:sp>
      <p:sp>
        <p:nvSpPr>
          <p:cNvPr id="6148" name="Rectangle 4"/>
          <p:cNvSpPr>
            <a:spLocks noChangeArrowheads="1"/>
          </p:cNvSpPr>
          <p:nvPr/>
        </p:nvSpPr>
        <p:spPr bwMode="auto">
          <a:xfrm>
            <a:off x="4800600" y="1981200"/>
            <a:ext cx="3810000" cy="4114800"/>
          </a:xfrm>
          <a:prstGeom prst="rect">
            <a:avLst/>
          </a:prstGeom>
          <a:noFill/>
          <a:ln w="12700">
            <a:solidFill>
              <a:schemeClr val="tx1"/>
            </a:solidFill>
            <a:miter lim="800000"/>
            <a:headEnd/>
            <a:tailEnd/>
          </a:ln>
        </p:spPr>
        <p:txBody>
          <a:bodyPr lIns="90488" tIns="44450" rIns="90488" bIns="44450"/>
          <a:lstStyle/>
          <a:p>
            <a:pPr marL="342900" indent="-342900" eaLnBrk="0" hangingPunct="0">
              <a:spcBef>
                <a:spcPct val="20000"/>
              </a:spcBef>
              <a:buClr>
                <a:schemeClr val="accent1"/>
              </a:buClr>
              <a:buSzPct val="75000"/>
              <a:buFont typeface="Monotype Sorts" pitchFamily="2" charset="2"/>
              <a:buNone/>
            </a:pPr>
            <a:r>
              <a:rPr kumimoji="0" lang="en-US" altLang="zh-TW" sz="1800" i="1">
                <a:latin typeface="Arial" charset="0"/>
              </a:rPr>
              <a:t>Expanded source</a:t>
            </a:r>
            <a:endParaRPr kumimoji="0" lang="en-US" altLang="zh-TW" sz="1800">
              <a:latin typeface="Arial" charset="0"/>
            </a:endParaRPr>
          </a:p>
          <a:p>
            <a:pPr marL="342900" indent="-342900" eaLnBrk="0" hangingPunct="0">
              <a:spcBef>
                <a:spcPct val="20000"/>
              </a:spcBef>
              <a:buClr>
                <a:schemeClr val="accent1"/>
              </a:buClr>
              <a:buSzPct val="75000"/>
              <a:buFont typeface="Monotype Sorts" pitchFamily="2" charset="2"/>
              <a:buNone/>
            </a:pPr>
            <a:r>
              <a:rPr kumimoji="0" lang="en-US" altLang="zh-TW" sz="1800">
                <a:latin typeface="Arial" charset="0"/>
              </a:rPr>
              <a:t>	.</a:t>
            </a:r>
          </a:p>
          <a:p>
            <a:pPr marL="342900" indent="-342900" eaLnBrk="0" hangingPunct="0">
              <a:spcBef>
                <a:spcPct val="20000"/>
              </a:spcBef>
              <a:buClr>
                <a:schemeClr val="accent1"/>
              </a:buClr>
              <a:buSzPct val="75000"/>
              <a:buFont typeface="Monotype Sorts" pitchFamily="2" charset="2"/>
              <a:buNone/>
            </a:pPr>
            <a:r>
              <a:rPr kumimoji="0" lang="en-US" altLang="zh-TW" sz="1800">
                <a:latin typeface="Arial" charset="0"/>
              </a:rPr>
              <a:t>	.</a:t>
            </a:r>
          </a:p>
          <a:p>
            <a:pPr marL="342900" indent="-342900" eaLnBrk="0" hangingPunct="0">
              <a:spcBef>
                <a:spcPct val="20000"/>
              </a:spcBef>
              <a:buClr>
                <a:schemeClr val="accent1"/>
              </a:buClr>
              <a:buSzPct val="75000"/>
              <a:buFont typeface="Monotype Sorts" pitchFamily="2" charset="2"/>
              <a:buNone/>
            </a:pPr>
            <a:r>
              <a:rPr kumimoji="0" lang="en-US" altLang="zh-TW" sz="1800">
                <a:latin typeface="Arial" charset="0"/>
              </a:rPr>
              <a:t>	.</a:t>
            </a:r>
          </a:p>
          <a:p>
            <a:pPr marL="342900" indent="-342900" eaLnBrk="0" hangingPunct="0">
              <a:spcBef>
                <a:spcPct val="20000"/>
              </a:spcBef>
              <a:buClr>
                <a:schemeClr val="accent1"/>
              </a:buClr>
              <a:buSzPct val="75000"/>
              <a:buFont typeface="Monotype Sorts" pitchFamily="2" charset="2"/>
              <a:buNone/>
            </a:pPr>
            <a:r>
              <a:rPr kumimoji="0" lang="en-US" altLang="zh-TW" sz="1800">
                <a:latin typeface="Arial" charset="0"/>
              </a:rPr>
              <a:t>		STA	DATA1</a:t>
            </a:r>
          </a:p>
          <a:p>
            <a:pPr marL="342900" indent="-342900" eaLnBrk="0" hangingPunct="0">
              <a:spcBef>
                <a:spcPct val="20000"/>
              </a:spcBef>
              <a:buClr>
                <a:schemeClr val="accent1"/>
              </a:buClr>
              <a:buSzPct val="75000"/>
              <a:buFont typeface="Monotype Sorts" pitchFamily="2" charset="2"/>
              <a:buNone/>
            </a:pPr>
            <a:r>
              <a:rPr kumimoji="0" lang="en-US" altLang="zh-TW" sz="1800">
                <a:latin typeface="Arial" charset="0"/>
              </a:rPr>
              <a:t>		STB	DATA2</a:t>
            </a:r>
          </a:p>
          <a:p>
            <a:pPr marL="342900" indent="-342900" eaLnBrk="0" hangingPunct="0">
              <a:spcBef>
                <a:spcPct val="20000"/>
              </a:spcBef>
              <a:buClr>
                <a:schemeClr val="accent1"/>
              </a:buClr>
              <a:buSzPct val="75000"/>
              <a:buFont typeface="Monotype Sorts" pitchFamily="2" charset="2"/>
              <a:buNone/>
            </a:pPr>
            <a:r>
              <a:rPr kumimoji="0" lang="en-US" altLang="zh-TW" sz="1800">
                <a:latin typeface="Arial" charset="0"/>
              </a:rPr>
              <a:t>		STX	DATA3</a:t>
            </a:r>
          </a:p>
          <a:p>
            <a:pPr marL="342900" indent="-342900" eaLnBrk="0" hangingPunct="0">
              <a:spcBef>
                <a:spcPct val="20000"/>
              </a:spcBef>
              <a:buClr>
                <a:schemeClr val="accent1"/>
              </a:buClr>
              <a:buSzPct val="75000"/>
              <a:buFont typeface="Monotype Sorts" pitchFamily="2" charset="2"/>
              <a:buNone/>
            </a:pPr>
            <a:r>
              <a:rPr kumimoji="0" lang="en-US" altLang="zh-TW" sz="1800">
                <a:latin typeface="Arial" charset="0"/>
              </a:rPr>
              <a:t>	.</a:t>
            </a:r>
          </a:p>
          <a:p>
            <a:pPr marL="342900" indent="-342900" eaLnBrk="0" hangingPunct="0">
              <a:spcBef>
                <a:spcPct val="20000"/>
              </a:spcBef>
              <a:buClr>
                <a:schemeClr val="accent1"/>
              </a:buClr>
              <a:buSzPct val="75000"/>
              <a:buFont typeface="Monotype Sorts" pitchFamily="2" charset="2"/>
              <a:buNone/>
            </a:pPr>
            <a:r>
              <a:rPr kumimoji="0" lang="en-US" altLang="zh-TW" sz="1800">
                <a:latin typeface="Arial" charset="0"/>
              </a:rPr>
              <a:t>		STA	DATA1</a:t>
            </a:r>
          </a:p>
          <a:p>
            <a:pPr marL="342900" indent="-342900" eaLnBrk="0" hangingPunct="0">
              <a:spcBef>
                <a:spcPct val="20000"/>
              </a:spcBef>
              <a:buClr>
                <a:schemeClr val="accent1"/>
              </a:buClr>
              <a:buSzPct val="75000"/>
              <a:buFont typeface="Monotype Sorts" pitchFamily="2" charset="2"/>
              <a:buNone/>
            </a:pPr>
            <a:r>
              <a:rPr kumimoji="0" lang="en-US" altLang="zh-TW" sz="1800">
                <a:latin typeface="Arial" charset="0"/>
              </a:rPr>
              <a:t>		STB	DATA2</a:t>
            </a:r>
          </a:p>
          <a:p>
            <a:pPr marL="342900" indent="-342900" eaLnBrk="0" hangingPunct="0">
              <a:spcBef>
                <a:spcPct val="20000"/>
              </a:spcBef>
              <a:buClr>
                <a:schemeClr val="accent1"/>
              </a:buClr>
              <a:buSzPct val="75000"/>
              <a:buFont typeface="Monotype Sorts" pitchFamily="2" charset="2"/>
              <a:buNone/>
            </a:pPr>
            <a:r>
              <a:rPr kumimoji="0" lang="en-US" altLang="zh-TW" sz="1800">
                <a:latin typeface="Arial" charset="0"/>
              </a:rPr>
              <a:t>		STX	DATA3</a:t>
            </a:r>
          </a:p>
          <a:p>
            <a:pPr marL="342900" indent="-342900" eaLnBrk="0" hangingPunct="0">
              <a:spcBef>
                <a:spcPct val="20000"/>
              </a:spcBef>
              <a:buClr>
                <a:schemeClr val="accent1"/>
              </a:buClr>
              <a:buSzPct val="75000"/>
              <a:buFont typeface="Monotype Sorts" pitchFamily="2" charset="2"/>
              <a:buNone/>
            </a:pPr>
            <a:r>
              <a:rPr kumimoji="0" lang="en-US" altLang="zh-TW" sz="1800">
                <a:latin typeface="Arial" charset="0"/>
              </a:rPr>
              <a:t>	.</a:t>
            </a:r>
          </a:p>
        </p:txBody>
      </p:sp>
      <p:sp>
        <p:nvSpPr>
          <p:cNvPr id="6149" name="Text Box 5"/>
          <p:cNvSpPr txBox="1">
            <a:spLocks noChangeArrowheads="1"/>
          </p:cNvSpPr>
          <p:nvPr/>
        </p:nvSpPr>
        <p:spPr bwMode="auto">
          <a:xfrm>
            <a:off x="5257800" y="3124200"/>
            <a:ext cx="330200" cy="1311275"/>
          </a:xfrm>
          <a:prstGeom prst="rect">
            <a:avLst/>
          </a:prstGeom>
          <a:noFill/>
          <a:ln w="12700">
            <a:noFill/>
            <a:miter lim="800000"/>
            <a:headEnd/>
            <a:tailEnd/>
          </a:ln>
        </p:spPr>
        <p:txBody>
          <a:bodyPr>
            <a:spAutoFit/>
          </a:bodyPr>
          <a:lstStyle/>
          <a:p>
            <a:r>
              <a:rPr lang="en-US" altLang="zh-TW" sz="8000"/>
              <a:t>{</a:t>
            </a:r>
          </a:p>
        </p:txBody>
      </p:sp>
      <p:sp>
        <p:nvSpPr>
          <p:cNvPr id="6150" name="Text Box 6"/>
          <p:cNvSpPr txBox="1">
            <a:spLocks noChangeArrowheads="1"/>
          </p:cNvSpPr>
          <p:nvPr/>
        </p:nvSpPr>
        <p:spPr bwMode="auto">
          <a:xfrm>
            <a:off x="5257800" y="4419600"/>
            <a:ext cx="558800" cy="1311275"/>
          </a:xfrm>
          <a:prstGeom prst="rect">
            <a:avLst/>
          </a:prstGeom>
          <a:noFill/>
          <a:ln w="12700">
            <a:noFill/>
            <a:miter lim="800000"/>
            <a:headEnd/>
            <a:tailEnd/>
          </a:ln>
        </p:spPr>
        <p:txBody>
          <a:bodyPr>
            <a:spAutoFit/>
          </a:bodyPr>
          <a:lstStyle/>
          <a:p>
            <a:r>
              <a:rPr lang="en-US" altLang="zh-TW" sz="8000"/>
              <a:t>{</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ltLang="zh-TW" smtClean="0">
                <a:solidFill>
                  <a:schemeClr val="accent2"/>
                </a:solidFill>
              </a:rPr>
              <a:t>Conditional Macro Expansion</a:t>
            </a:r>
          </a:p>
        </p:txBody>
      </p:sp>
      <p:sp>
        <p:nvSpPr>
          <p:cNvPr id="41987" name="Rectangle 3"/>
          <p:cNvSpPr>
            <a:spLocks noGrp="1" noChangeArrowheads="1"/>
          </p:cNvSpPr>
          <p:nvPr>
            <p:ph type="body" idx="1"/>
          </p:nvPr>
        </p:nvSpPr>
        <p:spPr/>
        <p:txBody>
          <a:bodyPr/>
          <a:lstStyle/>
          <a:p>
            <a:pPr eaLnBrk="1" hangingPunct="1">
              <a:lnSpc>
                <a:spcPct val="90000"/>
              </a:lnSpc>
            </a:pPr>
            <a:r>
              <a:rPr lang="en-US" altLang="zh-TW" sz="2800" smtClean="0"/>
              <a:t>So far, when a macro instruction is invoked, the same sequence of statements are used to expand the macro.</a:t>
            </a:r>
          </a:p>
          <a:p>
            <a:pPr eaLnBrk="1" hangingPunct="1">
              <a:lnSpc>
                <a:spcPct val="90000"/>
              </a:lnSpc>
            </a:pPr>
            <a:r>
              <a:rPr lang="en-US" altLang="zh-TW" sz="2800" smtClean="0"/>
              <a:t>Here, we allow conditional assembly to be used.</a:t>
            </a:r>
          </a:p>
          <a:p>
            <a:pPr lvl="1" eaLnBrk="1" hangingPunct="1">
              <a:lnSpc>
                <a:spcPct val="90000"/>
              </a:lnSpc>
            </a:pPr>
            <a:r>
              <a:rPr lang="en-US" altLang="zh-TW" sz="2400" smtClean="0"/>
              <a:t>Depending on the arguments supplied in the macro invocation, the sequence of statements generated for a macro expansion can be modified.</a:t>
            </a:r>
          </a:p>
          <a:p>
            <a:pPr eaLnBrk="1" hangingPunct="1">
              <a:lnSpc>
                <a:spcPct val="90000"/>
              </a:lnSpc>
            </a:pPr>
            <a:r>
              <a:rPr lang="en-US" altLang="zh-TW" sz="2800" smtClean="0"/>
              <a:t>Conditional macro expansion can be very useful. It can generate code that is suitable for a particular application.</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762000" y="381000"/>
            <a:ext cx="7772400" cy="1143000"/>
          </a:xfrm>
        </p:spPr>
        <p:txBody>
          <a:bodyPr/>
          <a:lstStyle/>
          <a:p>
            <a:pPr eaLnBrk="1" hangingPunct="1"/>
            <a:r>
              <a:rPr lang="en-US" altLang="zh-TW" smtClean="0">
                <a:solidFill>
                  <a:schemeClr val="accent2"/>
                </a:solidFill>
              </a:rPr>
              <a:t>Conditional Macro Example</a:t>
            </a:r>
          </a:p>
        </p:txBody>
      </p:sp>
      <p:sp>
        <p:nvSpPr>
          <p:cNvPr id="43011" name="Rectangle 3"/>
          <p:cNvSpPr>
            <a:spLocks noGrp="1" noChangeArrowheads="1"/>
          </p:cNvSpPr>
          <p:nvPr>
            <p:ph type="body" idx="1"/>
          </p:nvPr>
        </p:nvSpPr>
        <p:spPr>
          <a:xfrm>
            <a:off x="457200" y="1676400"/>
            <a:ext cx="8458200" cy="4114800"/>
          </a:xfrm>
        </p:spPr>
        <p:txBody>
          <a:bodyPr/>
          <a:lstStyle/>
          <a:p>
            <a:pPr eaLnBrk="1" hangingPunct="1">
              <a:lnSpc>
                <a:spcPct val="90000"/>
              </a:lnSpc>
            </a:pPr>
            <a:r>
              <a:rPr lang="en-US" altLang="zh-TW" sz="2800" smtClean="0"/>
              <a:t>In the following example, the values of &amp;EOR and &amp;MAXLTH parameters are used to determine which parts of a macro definition need to be generated.</a:t>
            </a:r>
          </a:p>
          <a:p>
            <a:pPr eaLnBrk="1" hangingPunct="1">
              <a:lnSpc>
                <a:spcPct val="90000"/>
              </a:lnSpc>
            </a:pPr>
            <a:r>
              <a:rPr lang="en-US" altLang="zh-TW" sz="2800" smtClean="0"/>
              <a:t>There are some macro-time control structures introduced for doing conditional macro expansion:</a:t>
            </a:r>
          </a:p>
          <a:p>
            <a:pPr lvl="1" eaLnBrk="1" hangingPunct="1">
              <a:lnSpc>
                <a:spcPct val="90000"/>
              </a:lnSpc>
            </a:pPr>
            <a:r>
              <a:rPr lang="en-US" altLang="zh-TW" sz="2400" smtClean="0"/>
              <a:t>IF- ELSE-ENDIF</a:t>
            </a:r>
          </a:p>
          <a:p>
            <a:pPr lvl="1" eaLnBrk="1" hangingPunct="1">
              <a:lnSpc>
                <a:spcPct val="90000"/>
              </a:lnSpc>
            </a:pPr>
            <a:r>
              <a:rPr lang="en-US" altLang="zh-TW" sz="2400" smtClean="0"/>
              <a:t>WHILE-ENDW</a:t>
            </a:r>
          </a:p>
          <a:p>
            <a:pPr eaLnBrk="1" hangingPunct="1">
              <a:lnSpc>
                <a:spcPct val="90000"/>
              </a:lnSpc>
            </a:pPr>
            <a:r>
              <a:rPr lang="en-US" altLang="zh-TW" sz="2800" smtClean="0"/>
              <a:t>Macro-time variables can also be used to store values that are used by these macro-time control structures.</a:t>
            </a:r>
          </a:p>
          <a:p>
            <a:pPr lvl="1" eaLnBrk="1" hangingPunct="1">
              <a:lnSpc>
                <a:spcPct val="90000"/>
              </a:lnSpc>
            </a:pPr>
            <a:r>
              <a:rPr lang="en-US" altLang="zh-TW" sz="2400" smtClean="0"/>
              <a:t>Used to store the boolean expression evaluation result</a:t>
            </a:r>
          </a:p>
          <a:p>
            <a:pPr lvl="1" eaLnBrk="1" hangingPunct="1">
              <a:lnSpc>
                <a:spcPct val="90000"/>
              </a:lnSpc>
            </a:pPr>
            <a:r>
              <a:rPr lang="en-US" altLang="zh-TW" sz="2400" smtClean="0"/>
              <a:t>A variable that starts with &amp; but not defined in the parameter list is treated as a macro-time variable.</a:t>
            </a:r>
          </a:p>
          <a:p>
            <a:pPr lvl="1" eaLnBrk="1" hangingPunct="1">
              <a:lnSpc>
                <a:spcPct val="90000"/>
              </a:lnSpc>
            </a:pPr>
            <a:endParaRPr lang="en-US" altLang="zh-TW" sz="2400" smtClean="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4" descr="C:\Documents and Settings\shieyuan\My Documents\My Pictures\Macro\y18.bmp"/>
          <p:cNvPicPr>
            <a:picLocks noChangeAspect="1" noChangeArrowheads="1"/>
          </p:cNvPicPr>
          <p:nvPr/>
        </p:nvPicPr>
        <p:blipFill>
          <a:blip r:embed="rId2"/>
          <a:srcRect/>
          <a:stretch>
            <a:fillRect/>
          </a:stretch>
        </p:blipFill>
        <p:spPr bwMode="auto">
          <a:xfrm>
            <a:off x="914400" y="457200"/>
            <a:ext cx="7391400" cy="6046788"/>
          </a:xfrm>
          <a:prstGeom prst="rect">
            <a:avLst/>
          </a:prstGeom>
          <a:noFill/>
          <a:ln w="9525">
            <a:noFill/>
            <a:miter lim="800000"/>
            <a:headEnd/>
            <a:tailEnd/>
          </a:ln>
        </p:spPr>
      </p:pic>
      <p:sp>
        <p:nvSpPr>
          <p:cNvPr id="44035" name="Oval 8"/>
          <p:cNvSpPr>
            <a:spLocks noChangeArrowheads="1"/>
          </p:cNvSpPr>
          <p:nvPr/>
        </p:nvSpPr>
        <p:spPr bwMode="auto">
          <a:xfrm>
            <a:off x="2590800" y="2590800"/>
            <a:ext cx="2743200" cy="457200"/>
          </a:xfrm>
          <a:prstGeom prst="ellipse">
            <a:avLst/>
          </a:prstGeom>
          <a:noFill/>
          <a:ln w="25400">
            <a:solidFill>
              <a:srgbClr val="FF0000"/>
            </a:solidFill>
            <a:round/>
            <a:headEnd/>
            <a:tailEnd/>
          </a:ln>
        </p:spPr>
        <p:txBody>
          <a:bodyPr wrap="none" anchor="ctr"/>
          <a:lstStyle/>
          <a:p>
            <a:endParaRPr lang="en-US"/>
          </a:p>
        </p:txBody>
      </p:sp>
      <p:sp>
        <p:nvSpPr>
          <p:cNvPr id="44036" name="Oval 9"/>
          <p:cNvSpPr>
            <a:spLocks noChangeArrowheads="1"/>
          </p:cNvSpPr>
          <p:nvPr/>
        </p:nvSpPr>
        <p:spPr bwMode="auto">
          <a:xfrm>
            <a:off x="2590800" y="3048000"/>
            <a:ext cx="685800" cy="457200"/>
          </a:xfrm>
          <a:prstGeom prst="ellipse">
            <a:avLst/>
          </a:prstGeom>
          <a:noFill/>
          <a:ln w="25400">
            <a:solidFill>
              <a:srgbClr val="FF0000"/>
            </a:solidFill>
            <a:round/>
            <a:headEnd/>
            <a:tailEnd/>
          </a:ln>
        </p:spPr>
        <p:txBody>
          <a:bodyPr wrap="none" anchor="ctr"/>
          <a:lstStyle/>
          <a:p>
            <a:endParaRPr lang="en-US"/>
          </a:p>
        </p:txBody>
      </p:sp>
      <p:sp>
        <p:nvSpPr>
          <p:cNvPr id="44037" name="Oval 10"/>
          <p:cNvSpPr>
            <a:spLocks noChangeArrowheads="1"/>
          </p:cNvSpPr>
          <p:nvPr/>
        </p:nvSpPr>
        <p:spPr bwMode="auto">
          <a:xfrm>
            <a:off x="2590800" y="3581400"/>
            <a:ext cx="685800" cy="457200"/>
          </a:xfrm>
          <a:prstGeom prst="ellipse">
            <a:avLst/>
          </a:prstGeom>
          <a:noFill/>
          <a:ln w="25400">
            <a:solidFill>
              <a:srgbClr val="FF0000"/>
            </a:solidFill>
            <a:round/>
            <a:headEnd/>
            <a:tailEnd/>
          </a:ln>
        </p:spPr>
        <p:txBody>
          <a:bodyPr wrap="none" anchor="ctr"/>
          <a:lstStyle/>
          <a:p>
            <a:endParaRPr lang="en-US"/>
          </a:p>
        </p:txBody>
      </p:sp>
      <p:sp>
        <p:nvSpPr>
          <p:cNvPr id="44038" name="Text Box 11"/>
          <p:cNvSpPr txBox="1">
            <a:spLocks noChangeArrowheads="1"/>
          </p:cNvSpPr>
          <p:nvPr/>
        </p:nvSpPr>
        <p:spPr bwMode="auto">
          <a:xfrm>
            <a:off x="4343400" y="2209800"/>
            <a:ext cx="4537075" cy="457200"/>
          </a:xfrm>
          <a:prstGeom prst="rect">
            <a:avLst/>
          </a:prstGeom>
          <a:noFill/>
          <a:ln w="9525">
            <a:noFill/>
            <a:miter lim="800000"/>
            <a:headEnd/>
            <a:tailEnd/>
          </a:ln>
        </p:spPr>
        <p:txBody>
          <a:bodyPr wrap="none">
            <a:spAutoFit/>
          </a:bodyPr>
          <a:lstStyle/>
          <a:p>
            <a:r>
              <a:rPr lang="en-US" altLang="zh-TW">
                <a:solidFill>
                  <a:srgbClr val="FF0000"/>
                </a:solidFill>
              </a:rPr>
              <a:t>Conditional macro control structure</a:t>
            </a:r>
          </a:p>
        </p:txBody>
      </p:sp>
      <p:sp>
        <p:nvSpPr>
          <p:cNvPr id="44039" name="Oval 13"/>
          <p:cNvSpPr>
            <a:spLocks noChangeArrowheads="1"/>
          </p:cNvSpPr>
          <p:nvPr/>
        </p:nvSpPr>
        <p:spPr bwMode="auto">
          <a:xfrm>
            <a:off x="1447800" y="914400"/>
            <a:ext cx="2743200" cy="457200"/>
          </a:xfrm>
          <a:prstGeom prst="ellipse">
            <a:avLst/>
          </a:prstGeom>
          <a:noFill/>
          <a:ln w="25400">
            <a:solidFill>
              <a:schemeClr val="accent2"/>
            </a:solidFill>
            <a:round/>
            <a:headEnd/>
            <a:tailEnd/>
          </a:ln>
        </p:spPr>
        <p:txBody>
          <a:bodyPr wrap="none" anchor="ctr"/>
          <a:lstStyle/>
          <a:p>
            <a:endParaRPr lang="en-US"/>
          </a:p>
        </p:txBody>
      </p:sp>
      <p:sp>
        <p:nvSpPr>
          <p:cNvPr id="44040" name="Text Box 14"/>
          <p:cNvSpPr txBox="1">
            <a:spLocks noChangeArrowheads="1"/>
          </p:cNvSpPr>
          <p:nvPr/>
        </p:nvSpPr>
        <p:spPr bwMode="auto">
          <a:xfrm>
            <a:off x="898525" y="117475"/>
            <a:ext cx="2651125" cy="457200"/>
          </a:xfrm>
          <a:prstGeom prst="rect">
            <a:avLst/>
          </a:prstGeom>
          <a:noFill/>
          <a:ln w="9525">
            <a:noFill/>
            <a:miter lim="800000"/>
            <a:headEnd/>
            <a:tailEnd/>
          </a:ln>
        </p:spPr>
        <p:txBody>
          <a:bodyPr wrap="none">
            <a:spAutoFit/>
          </a:bodyPr>
          <a:lstStyle/>
          <a:p>
            <a:r>
              <a:rPr lang="en-US" altLang="zh-TW">
                <a:solidFill>
                  <a:schemeClr val="accent2"/>
                </a:solidFill>
              </a:rPr>
              <a:t>Macro time variable</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C:\Documents and Settings\shieyuan\My Documents\My Pictures\Macro\y19.bmp"/>
          <p:cNvPicPr>
            <a:picLocks noChangeAspect="1" noChangeArrowheads="1"/>
          </p:cNvPicPr>
          <p:nvPr/>
        </p:nvPicPr>
        <p:blipFill>
          <a:blip r:embed="rId2"/>
          <a:srcRect/>
          <a:stretch>
            <a:fillRect/>
          </a:stretch>
        </p:blipFill>
        <p:spPr bwMode="auto">
          <a:xfrm>
            <a:off x="457200" y="914400"/>
            <a:ext cx="8382000" cy="4524375"/>
          </a:xfrm>
          <a:prstGeom prst="rect">
            <a:avLst/>
          </a:prstGeom>
          <a:noFill/>
          <a:ln w="9525">
            <a:noFill/>
            <a:miter lim="800000"/>
            <a:headEnd/>
            <a:tailEnd/>
          </a:ln>
        </p:spPr>
      </p:pic>
      <p:sp>
        <p:nvSpPr>
          <p:cNvPr id="45059" name="Text Box 3"/>
          <p:cNvSpPr txBox="1">
            <a:spLocks noChangeArrowheads="1"/>
          </p:cNvSpPr>
          <p:nvPr/>
        </p:nvSpPr>
        <p:spPr bwMode="auto">
          <a:xfrm>
            <a:off x="2514600" y="5562600"/>
            <a:ext cx="3997325" cy="457200"/>
          </a:xfrm>
          <a:prstGeom prst="rect">
            <a:avLst/>
          </a:prstGeom>
          <a:noFill/>
          <a:ln w="9525">
            <a:noFill/>
            <a:miter lim="800000"/>
            <a:headEnd/>
            <a:tailEnd/>
          </a:ln>
        </p:spPr>
        <p:txBody>
          <a:bodyPr wrap="none">
            <a:spAutoFit/>
          </a:bodyPr>
          <a:lstStyle/>
          <a:p>
            <a:r>
              <a:rPr lang="en-US" altLang="zh-TW">
                <a:solidFill>
                  <a:srgbClr val="FF0000"/>
                </a:solidFill>
              </a:rPr>
              <a:t>Conditional macro expansion 1</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C:\Documents and Settings\shieyuan\My Documents\My Pictures\Macro\y20.bmp"/>
          <p:cNvPicPr>
            <a:picLocks noChangeAspect="1" noChangeArrowheads="1"/>
          </p:cNvPicPr>
          <p:nvPr/>
        </p:nvPicPr>
        <p:blipFill>
          <a:blip r:embed="rId2"/>
          <a:srcRect/>
          <a:stretch>
            <a:fillRect/>
          </a:stretch>
        </p:blipFill>
        <p:spPr bwMode="auto">
          <a:xfrm>
            <a:off x="457200" y="1066800"/>
            <a:ext cx="8686800" cy="3890963"/>
          </a:xfrm>
          <a:prstGeom prst="rect">
            <a:avLst/>
          </a:prstGeom>
          <a:noFill/>
          <a:ln w="9525">
            <a:noFill/>
            <a:miter lim="800000"/>
            <a:headEnd/>
            <a:tailEnd/>
          </a:ln>
        </p:spPr>
      </p:pic>
      <p:sp>
        <p:nvSpPr>
          <p:cNvPr id="46083" name="Text Box 3"/>
          <p:cNvSpPr txBox="1">
            <a:spLocks noChangeArrowheads="1"/>
          </p:cNvSpPr>
          <p:nvPr/>
        </p:nvSpPr>
        <p:spPr bwMode="auto">
          <a:xfrm>
            <a:off x="2514600" y="5562600"/>
            <a:ext cx="3997325" cy="457200"/>
          </a:xfrm>
          <a:prstGeom prst="rect">
            <a:avLst/>
          </a:prstGeom>
          <a:noFill/>
          <a:ln w="9525">
            <a:noFill/>
            <a:miter lim="800000"/>
            <a:headEnd/>
            <a:tailEnd/>
          </a:ln>
        </p:spPr>
        <p:txBody>
          <a:bodyPr wrap="none">
            <a:spAutoFit/>
          </a:bodyPr>
          <a:lstStyle/>
          <a:p>
            <a:r>
              <a:rPr lang="en-US" altLang="zh-TW">
                <a:solidFill>
                  <a:srgbClr val="FF0000"/>
                </a:solidFill>
              </a:rPr>
              <a:t>Conditional macro expansion 2</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C:\Documents and Settings\shieyuan\My Documents\My Pictures\Macro\y21.bmp"/>
          <p:cNvPicPr>
            <a:picLocks noChangeAspect="1" noChangeArrowheads="1"/>
          </p:cNvPicPr>
          <p:nvPr/>
        </p:nvPicPr>
        <p:blipFill>
          <a:blip r:embed="rId2"/>
          <a:srcRect/>
          <a:stretch>
            <a:fillRect/>
          </a:stretch>
        </p:blipFill>
        <p:spPr bwMode="auto">
          <a:xfrm>
            <a:off x="228600" y="762000"/>
            <a:ext cx="8686800" cy="4922838"/>
          </a:xfrm>
          <a:prstGeom prst="rect">
            <a:avLst/>
          </a:prstGeom>
          <a:noFill/>
          <a:ln w="9525">
            <a:noFill/>
            <a:miter lim="800000"/>
            <a:headEnd/>
            <a:tailEnd/>
          </a:ln>
        </p:spPr>
      </p:pic>
      <p:sp>
        <p:nvSpPr>
          <p:cNvPr id="47107" name="Text Box 3"/>
          <p:cNvSpPr txBox="1">
            <a:spLocks noChangeArrowheads="1"/>
          </p:cNvSpPr>
          <p:nvPr/>
        </p:nvSpPr>
        <p:spPr bwMode="auto">
          <a:xfrm>
            <a:off x="2514600" y="5715000"/>
            <a:ext cx="3997325" cy="457200"/>
          </a:xfrm>
          <a:prstGeom prst="rect">
            <a:avLst/>
          </a:prstGeom>
          <a:noFill/>
          <a:ln w="9525">
            <a:noFill/>
            <a:miter lim="800000"/>
            <a:headEnd/>
            <a:tailEnd/>
          </a:ln>
        </p:spPr>
        <p:txBody>
          <a:bodyPr wrap="none">
            <a:spAutoFit/>
          </a:bodyPr>
          <a:lstStyle/>
          <a:p>
            <a:r>
              <a:rPr lang="en-US" altLang="zh-TW">
                <a:solidFill>
                  <a:srgbClr val="FF0000"/>
                </a:solidFill>
              </a:rPr>
              <a:t>Conditional macro expansion 3</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533400" y="304800"/>
            <a:ext cx="8153400" cy="1143000"/>
          </a:xfrm>
        </p:spPr>
        <p:txBody>
          <a:bodyPr/>
          <a:lstStyle/>
          <a:p>
            <a:pPr eaLnBrk="1" hangingPunct="1"/>
            <a:r>
              <a:rPr lang="en-US" altLang="zh-TW" smtClean="0">
                <a:solidFill>
                  <a:schemeClr val="accent2"/>
                </a:solidFill>
              </a:rPr>
              <a:t>Conditional Macro Implementation</a:t>
            </a:r>
          </a:p>
        </p:txBody>
      </p:sp>
      <p:sp>
        <p:nvSpPr>
          <p:cNvPr id="48131" name="Rectangle 3"/>
          <p:cNvSpPr>
            <a:spLocks noGrp="1" noChangeArrowheads="1"/>
          </p:cNvSpPr>
          <p:nvPr>
            <p:ph type="body" idx="1"/>
          </p:nvPr>
        </p:nvSpPr>
        <p:spPr>
          <a:xfrm>
            <a:off x="533400" y="1447800"/>
            <a:ext cx="8229600" cy="4419600"/>
          </a:xfrm>
        </p:spPr>
        <p:txBody>
          <a:bodyPr/>
          <a:lstStyle/>
          <a:p>
            <a:pPr eaLnBrk="1" hangingPunct="1">
              <a:lnSpc>
                <a:spcPct val="90000"/>
              </a:lnSpc>
            </a:pPr>
            <a:r>
              <a:rPr lang="en-US" altLang="zh-TW" sz="2800" smtClean="0"/>
              <a:t>The assembler maintains a symbol table that contains the values of all macro-time variables used.</a:t>
            </a:r>
          </a:p>
          <a:p>
            <a:pPr eaLnBrk="1" hangingPunct="1">
              <a:lnSpc>
                <a:spcPct val="90000"/>
              </a:lnSpc>
            </a:pPr>
            <a:r>
              <a:rPr lang="en-US" altLang="zh-TW" sz="2800" smtClean="0"/>
              <a:t>Entries in this table are made or modified when SET statements are processed.</a:t>
            </a:r>
          </a:p>
          <a:p>
            <a:pPr eaLnBrk="1" hangingPunct="1">
              <a:lnSpc>
                <a:spcPct val="90000"/>
              </a:lnSpc>
            </a:pPr>
            <a:r>
              <a:rPr lang="en-US" altLang="zh-TW" sz="2800" smtClean="0"/>
              <a:t>When an IF statement is encountered during the expansion of a macro, the specified boolean expression is evaluated. </a:t>
            </a:r>
          </a:p>
          <a:p>
            <a:pPr lvl="1" eaLnBrk="1" hangingPunct="1">
              <a:lnSpc>
                <a:spcPct val="90000"/>
              </a:lnSpc>
            </a:pPr>
            <a:r>
              <a:rPr lang="en-US" altLang="zh-TW" sz="2400" smtClean="0"/>
              <a:t>If the value of this expression is TRUE, the macro processor continues to process until it encounters the next ELSE or ENDIF.</a:t>
            </a:r>
          </a:p>
          <a:p>
            <a:pPr lvl="2" eaLnBrk="1" hangingPunct="1">
              <a:lnSpc>
                <a:spcPct val="90000"/>
              </a:lnSpc>
            </a:pPr>
            <a:r>
              <a:rPr lang="en-US" altLang="zh-TW" sz="2000" smtClean="0"/>
              <a:t>If ELSE is encountered, then skips to ENDIF</a:t>
            </a:r>
          </a:p>
          <a:p>
            <a:pPr lvl="1" eaLnBrk="1" hangingPunct="1">
              <a:lnSpc>
                <a:spcPct val="90000"/>
              </a:lnSpc>
            </a:pPr>
            <a:r>
              <a:rPr lang="en-US" altLang="zh-TW" sz="2400" smtClean="0"/>
              <a:t>Otherwise, the assembler skips to ELSE and continues to process until it reaches ENDIF.</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685800" y="457200"/>
            <a:ext cx="7772400" cy="1143000"/>
          </a:xfrm>
        </p:spPr>
        <p:txBody>
          <a:bodyPr/>
          <a:lstStyle/>
          <a:p>
            <a:pPr eaLnBrk="1" hangingPunct="1"/>
            <a:r>
              <a:rPr lang="en-US" altLang="zh-TW" smtClean="0">
                <a:solidFill>
                  <a:schemeClr val="accent2"/>
                </a:solidFill>
              </a:rPr>
              <a:t>Conditional Macro Example</a:t>
            </a:r>
          </a:p>
        </p:txBody>
      </p:sp>
      <p:pic>
        <p:nvPicPr>
          <p:cNvPr id="49155" name="Picture 4" descr="C:\Documents and Settings\shieyuan\My Documents\My Pictures\Macro\y22.bmp"/>
          <p:cNvPicPr>
            <a:picLocks noChangeAspect="1" noChangeArrowheads="1"/>
          </p:cNvPicPr>
          <p:nvPr/>
        </p:nvPicPr>
        <p:blipFill>
          <a:blip r:embed="rId2"/>
          <a:srcRect/>
          <a:stretch>
            <a:fillRect/>
          </a:stretch>
        </p:blipFill>
        <p:spPr bwMode="auto">
          <a:xfrm>
            <a:off x="914400" y="1752600"/>
            <a:ext cx="7467600" cy="4695825"/>
          </a:xfrm>
          <a:prstGeom prst="rect">
            <a:avLst/>
          </a:prstGeom>
          <a:noFill/>
          <a:ln w="9525">
            <a:noFill/>
            <a:miter lim="800000"/>
            <a:headEnd/>
            <a:tailEnd/>
          </a:ln>
        </p:spPr>
      </p:pic>
      <p:sp>
        <p:nvSpPr>
          <p:cNvPr id="49156" name="Oval 5"/>
          <p:cNvSpPr>
            <a:spLocks noChangeArrowheads="1"/>
          </p:cNvSpPr>
          <p:nvPr/>
        </p:nvSpPr>
        <p:spPr bwMode="auto">
          <a:xfrm>
            <a:off x="3352800" y="1905000"/>
            <a:ext cx="1828800" cy="457200"/>
          </a:xfrm>
          <a:prstGeom prst="ellipse">
            <a:avLst/>
          </a:prstGeom>
          <a:noFill/>
          <a:ln w="25400">
            <a:solidFill>
              <a:srgbClr val="FF0000"/>
            </a:solidFill>
            <a:round/>
            <a:headEnd/>
            <a:tailEnd/>
          </a:ln>
        </p:spPr>
        <p:txBody>
          <a:bodyPr wrap="none" anchor="ctr"/>
          <a:lstStyle/>
          <a:p>
            <a:endParaRPr lang="en-US"/>
          </a:p>
        </p:txBody>
      </p:sp>
      <p:sp>
        <p:nvSpPr>
          <p:cNvPr id="49157" name="Text Box 6"/>
          <p:cNvSpPr txBox="1">
            <a:spLocks noChangeArrowheads="1"/>
          </p:cNvSpPr>
          <p:nvPr/>
        </p:nvSpPr>
        <p:spPr bwMode="auto">
          <a:xfrm>
            <a:off x="5334000" y="1371600"/>
            <a:ext cx="3314700" cy="457200"/>
          </a:xfrm>
          <a:prstGeom prst="rect">
            <a:avLst/>
          </a:prstGeom>
          <a:noFill/>
          <a:ln w="9525">
            <a:noFill/>
            <a:miter lim="800000"/>
            <a:headEnd/>
            <a:tailEnd/>
          </a:ln>
        </p:spPr>
        <p:txBody>
          <a:bodyPr wrap="none">
            <a:spAutoFit/>
          </a:bodyPr>
          <a:lstStyle/>
          <a:p>
            <a:r>
              <a:rPr lang="en-US" altLang="zh-TW">
                <a:solidFill>
                  <a:srgbClr val="FF0000"/>
                </a:solidFill>
              </a:rPr>
              <a:t>Macro processor function</a:t>
            </a:r>
          </a:p>
        </p:txBody>
      </p:sp>
      <p:sp>
        <p:nvSpPr>
          <p:cNvPr id="49158" name="Oval 7"/>
          <p:cNvSpPr>
            <a:spLocks noChangeArrowheads="1"/>
          </p:cNvSpPr>
          <p:nvPr/>
        </p:nvSpPr>
        <p:spPr bwMode="auto">
          <a:xfrm>
            <a:off x="2438400" y="3810000"/>
            <a:ext cx="3048000" cy="457200"/>
          </a:xfrm>
          <a:prstGeom prst="ellipse">
            <a:avLst/>
          </a:prstGeom>
          <a:noFill/>
          <a:ln w="25400">
            <a:solidFill>
              <a:srgbClr val="FF0000"/>
            </a:solidFill>
            <a:round/>
            <a:headEnd/>
            <a:tailEnd/>
          </a:ln>
        </p:spPr>
        <p:txBody>
          <a:bodyPr wrap="none" anchor="ctr"/>
          <a:lstStyle/>
          <a:p>
            <a:endParaRPr lang="en-US"/>
          </a:p>
        </p:txBody>
      </p:sp>
      <p:sp>
        <p:nvSpPr>
          <p:cNvPr id="49159" name="Oval 8"/>
          <p:cNvSpPr>
            <a:spLocks noChangeArrowheads="1"/>
          </p:cNvSpPr>
          <p:nvPr/>
        </p:nvSpPr>
        <p:spPr bwMode="auto">
          <a:xfrm>
            <a:off x="1219200" y="4572000"/>
            <a:ext cx="4419600" cy="609600"/>
          </a:xfrm>
          <a:prstGeom prst="ellipse">
            <a:avLst/>
          </a:prstGeom>
          <a:noFill/>
          <a:ln w="25400">
            <a:solidFill>
              <a:srgbClr val="FF0000"/>
            </a:solidFill>
            <a:round/>
            <a:headEnd/>
            <a:tailEnd/>
          </a:ln>
        </p:spPr>
        <p:txBody>
          <a:bodyPr wrap="none" anchor="ctr"/>
          <a:lstStyle/>
          <a:p>
            <a:endParaRPr 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descr="C:\Documents and Settings\shieyuan\My Documents\My Pictures\Macro\y23.bmp"/>
          <p:cNvPicPr>
            <a:picLocks noChangeAspect="1" noChangeArrowheads="1"/>
          </p:cNvPicPr>
          <p:nvPr/>
        </p:nvPicPr>
        <p:blipFill>
          <a:blip r:embed="rId2"/>
          <a:srcRect/>
          <a:stretch>
            <a:fillRect/>
          </a:stretch>
        </p:blipFill>
        <p:spPr bwMode="auto">
          <a:xfrm>
            <a:off x="381000" y="838200"/>
            <a:ext cx="8305800" cy="4841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1026"/>
          <p:cNvSpPr>
            <a:spLocks noGrp="1" noChangeArrowheads="1"/>
          </p:cNvSpPr>
          <p:nvPr>
            <p:ph type="title"/>
          </p:nvPr>
        </p:nvSpPr>
        <p:spPr>
          <a:xfrm>
            <a:off x="762000" y="533400"/>
            <a:ext cx="7772400" cy="1143000"/>
          </a:xfrm>
        </p:spPr>
        <p:txBody>
          <a:bodyPr/>
          <a:lstStyle/>
          <a:p>
            <a:pPr eaLnBrk="1" hangingPunct="1"/>
            <a:r>
              <a:rPr lang="en-US" altLang="zh-TW" sz="3600" smtClean="0">
                <a:solidFill>
                  <a:schemeClr val="accent2"/>
                </a:solidFill>
              </a:rPr>
              <a:t>Conditional Macro Expansion v.s. Conditional Jump Instructions</a:t>
            </a:r>
            <a:r>
              <a:rPr lang="en-US" altLang="zh-TW" smtClean="0"/>
              <a:t> </a:t>
            </a:r>
          </a:p>
        </p:txBody>
      </p:sp>
      <p:sp>
        <p:nvSpPr>
          <p:cNvPr id="51203" name="Rectangle 1027"/>
          <p:cNvSpPr>
            <a:spLocks noGrp="1" noChangeArrowheads="1"/>
          </p:cNvSpPr>
          <p:nvPr>
            <p:ph type="body" idx="1"/>
          </p:nvPr>
        </p:nvSpPr>
        <p:spPr/>
        <p:txBody>
          <a:bodyPr/>
          <a:lstStyle/>
          <a:p>
            <a:pPr eaLnBrk="1" hangingPunct="1">
              <a:lnSpc>
                <a:spcPct val="90000"/>
              </a:lnSpc>
            </a:pPr>
            <a:r>
              <a:rPr lang="en-US" altLang="zh-TW" sz="2800" smtClean="0"/>
              <a:t>The testing of Boolean expression in IF statements occurs at the time macros are expanded. </a:t>
            </a:r>
          </a:p>
          <a:p>
            <a:pPr eaLnBrk="1" hangingPunct="1">
              <a:lnSpc>
                <a:spcPct val="90000"/>
              </a:lnSpc>
            </a:pPr>
            <a:r>
              <a:rPr lang="en-US" altLang="zh-TW" sz="2800" smtClean="0"/>
              <a:t>By the time the program is assembled, all such decisions have been made.</a:t>
            </a:r>
          </a:p>
          <a:p>
            <a:pPr eaLnBrk="1" hangingPunct="1">
              <a:lnSpc>
                <a:spcPct val="90000"/>
              </a:lnSpc>
            </a:pPr>
            <a:r>
              <a:rPr lang="en-US" altLang="zh-TW" sz="2800" smtClean="0"/>
              <a:t>There is only one sequence of source statements during program execution.</a:t>
            </a:r>
          </a:p>
          <a:p>
            <a:pPr eaLnBrk="1" hangingPunct="1">
              <a:lnSpc>
                <a:spcPct val="90000"/>
              </a:lnSpc>
            </a:pPr>
            <a:r>
              <a:rPr lang="en-US" altLang="zh-TW" sz="2800" smtClean="0"/>
              <a:t>In contrast, the COMPR instruction test data values during program execution. The sequence of statements that are executed during program execution may be different in different program executions.</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zh-TW" smtClean="0"/>
              <a:t>Macro vs. Subroutine</a:t>
            </a:r>
          </a:p>
        </p:txBody>
      </p:sp>
      <p:sp>
        <p:nvSpPr>
          <p:cNvPr id="7171" name="Rectangle 3"/>
          <p:cNvSpPr>
            <a:spLocks noGrp="1" noChangeArrowheads="1"/>
          </p:cNvSpPr>
          <p:nvPr>
            <p:ph type="body" idx="1"/>
          </p:nvPr>
        </p:nvSpPr>
        <p:spPr/>
        <p:txBody>
          <a:bodyPr/>
          <a:lstStyle/>
          <a:p>
            <a:pPr eaLnBrk="1" hangingPunct="1"/>
            <a:r>
              <a:rPr lang="en-US" altLang="zh-TW" smtClean="0"/>
              <a:t>Macro</a:t>
            </a:r>
          </a:p>
          <a:p>
            <a:pPr lvl="1" eaLnBrk="1" hangingPunct="1"/>
            <a:r>
              <a:rPr lang="en-US" altLang="zh-TW" smtClean="0"/>
              <a:t>the statement of expansion are generated each time the macro are invoked</a:t>
            </a:r>
          </a:p>
          <a:p>
            <a:pPr eaLnBrk="1" hangingPunct="1"/>
            <a:r>
              <a:rPr lang="en-US" altLang="zh-TW" smtClean="0"/>
              <a:t>Subroutine</a:t>
            </a:r>
          </a:p>
          <a:p>
            <a:pPr lvl="1" eaLnBrk="1" hangingPunct="1"/>
            <a:r>
              <a:rPr lang="en-US" altLang="zh-TW" smtClean="0"/>
              <a:t>the statement in a subroutine appears only once</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685800" y="304800"/>
            <a:ext cx="7772400" cy="1143000"/>
          </a:xfrm>
        </p:spPr>
        <p:txBody>
          <a:bodyPr/>
          <a:lstStyle/>
          <a:p>
            <a:pPr eaLnBrk="1" hangingPunct="1"/>
            <a:r>
              <a:rPr lang="en-US" altLang="zh-TW" smtClean="0">
                <a:solidFill>
                  <a:schemeClr val="accent2"/>
                </a:solidFill>
              </a:rPr>
              <a:t>Keyword Macro Parameters</a:t>
            </a:r>
          </a:p>
        </p:txBody>
      </p:sp>
      <p:sp>
        <p:nvSpPr>
          <p:cNvPr id="52227" name="Rectangle 3"/>
          <p:cNvSpPr>
            <a:spLocks noGrp="1" noChangeArrowheads="1"/>
          </p:cNvSpPr>
          <p:nvPr>
            <p:ph type="body" idx="1"/>
          </p:nvPr>
        </p:nvSpPr>
        <p:spPr>
          <a:xfrm>
            <a:off x="381000" y="1447800"/>
            <a:ext cx="8458200" cy="4114800"/>
          </a:xfrm>
        </p:spPr>
        <p:txBody>
          <a:bodyPr/>
          <a:lstStyle/>
          <a:p>
            <a:pPr eaLnBrk="1" hangingPunct="1">
              <a:lnSpc>
                <a:spcPct val="90000"/>
              </a:lnSpc>
            </a:pPr>
            <a:r>
              <a:rPr lang="en-US" altLang="zh-TW" sz="2800" smtClean="0"/>
              <a:t>So far, all macro instructions use positional parameters.</a:t>
            </a:r>
          </a:p>
          <a:p>
            <a:pPr lvl="1" eaLnBrk="1" hangingPunct="1">
              <a:lnSpc>
                <a:spcPct val="90000"/>
              </a:lnSpc>
            </a:pPr>
            <a:r>
              <a:rPr lang="en-US" altLang="zh-TW" sz="2400" smtClean="0"/>
              <a:t>If an argument is to be omitted, the macro invocation statement must contain a null argument to maintain the correct argument positions.</a:t>
            </a:r>
          </a:p>
          <a:p>
            <a:pPr lvl="1" eaLnBrk="1" hangingPunct="1">
              <a:lnSpc>
                <a:spcPct val="90000"/>
              </a:lnSpc>
            </a:pPr>
            <a:r>
              <a:rPr lang="en-US" altLang="zh-TW" sz="2400" smtClean="0"/>
              <a:t>E.g., GENER   ,,DIRECT,,,,,,3.</a:t>
            </a:r>
          </a:p>
          <a:p>
            <a:pPr eaLnBrk="1" hangingPunct="1">
              <a:lnSpc>
                <a:spcPct val="90000"/>
              </a:lnSpc>
            </a:pPr>
            <a:r>
              <a:rPr lang="en-US" altLang="zh-TW" sz="2800" smtClean="0"/>
              <a:t>If keyword parameters are used, each argument value is written with a keyword that names the corresponding parameters.</a:t>
            </a:r>
          </a:p>
          <a:p>
            <a:pPr lvl="1" eaLnBrk="1" hangingPunct="1">
              <a:lnSpc>
                <a:spcPct val="90000"/>
              </a:lnSpc>
            </a:pPr>
            <a:r>
              <a:rPr lang="en-US" altLang="zh-TW" sz="2400" smtClean="0"/>
              <a:t>Arguments thus can appear in any order.</a:t>
            </a:r>
          </a:p>
          <a:p>
            <a:pPr lvl="1" eaLnBrk="1" hangingPunct="1">
              <a:lnSpc>
                <a:spcPct val="90000"/>
              </a:lnSpc>
            </a:pPr>
            <a:r>
              <a:rPr lang="en-US" altLang="zh-TW" sz="2400" smtClean="0"/>
              <a:t>Null arguments no longer need to be used.</a:t>
            </a:r>
          </a:p>
          <a:p>
            <a:pPr lvl="1" eaLnBrk="1" hangingPunct="1">
              <a:lnSpc>
                <a:spcPct val="90000"/>
              </a:lnSpc>
            </a:pPr>
            <a:r>
              <a:rPr lang="en-US" altLang="zh-TW" sz="2400" smtClean="0"/>
              <a:t>E.g., GENER TYPE=DIRECT, CHANNEL=3</a:t>
            </a:r>
          </a:p>
          <a:p>
            <a:pPr eaLnBrk="1" hangingPunct="1">
              <a:lnSpc>
                <a:spcPct val="90000"/>
              </a:lnSpc>
            </a:pPr>
            <a:r>
              <a:rPr lang="en-US" altLang="zh-TW" sz="2800" smtClean="0"/>
              <a:t>Keyword parameter method can make a program easier to read than the positional method.</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zh-TW" altLang="en-US" sz="3200" smtClean="0">
                <a:latin typeface="Franklin Gothic Medium" pitchFamily="34" charset="0"/>
              </a:rPr>
              <a:t>4.2.4  </a:t>
            </a:r>
            <a:r>
              <a:rPr lang="en-US" altLang="zh-TW" sz="3200" smtClean="0">
                <a:latin typeface="Franklin Gothic Medium" pitchFamily="34" charset="0"/>
              </a:rPr>
              <a:t>Keyword Macro Parameters</a:t>
            </a:r>
            <a:endParaRPr lang="zh-TW" altLang="en-US" sz="3200" smtClean="0">
              <a:latin typeface="Franklin Gothic Medium" pitchFamily="34" charset="0"/>
            </a:endParaRPr>
          </a:p>
        </p:txBody>
      </p:sp>
      <p:sp>
        <p:nvSpPr>
          <p:cNvPr id="53251" name="Rectangle 3"/>
          <p:cNvSpPr>
            <a:spLocks noGrp="1" noChangeArrowheads="1"/>
          </p:cNvSpPr>
          <p:nvPr>
            <p:ph type="body" idx="1"/>
          </p:nvPr>
        </p:nvSpPr>
        <p:spPr>
          <a:xfrm>
            <a:off x="685800" y="1981200"/>
            <a:ext cx="7924800" cy="4648200"/>
          </a:xfrm>
        </p:spPr>
        <p:txBody>
          <a:bodyPr/>
          <a:lstStyle/>
          <a:p>
            <a:r>
              <a:rPr lang="en-US" altLang="zh-TW" smtClean="0">
                <a:latin typeface="Franklin Gothic Medium" pitchFamily="34" charset="0"/>
              </a:rPr>
              <a:t>Positional parameters</a:t>
            </a:r>
          </a:p>
          <a:p>
            <a:pPr lvl="1"/>
            <a:r>
              <a:rPr lang="en-US" altLang="zh-TW" smtClean="0">
                <a:latin typeface="Franklin Gothic Medium" pitchFamily="34" charset="0"/>
              </a:rPr>
              <a:t>Parameters and arguments were associated with each other </a:t>
            </a:r>
            <a:r>
              <a:rPr lang="en-US" altLang="zh-TW" smtClean="0">
                <a:solidFill>
                  <a:srgbClr val="FF0066"/>
                </a:solidFill>
                <a:latin typeface="Franklin Gothic Medium" pitchFamily="34" charset="0"/>
              </a:rPr>
              <a:t>according to their positions in the macro prototype</a:t>
            </a:r>
            <a:r>
              <a:rPr lang="en-US" altLang="zh-TW" smtClean="0">
                <a:latin typeface="Franklin Gothic Medium" pitchFamily="34" charset="0"/>
              </a:rPr>
              <a:t> and the macro invocation statements.</a:t>
            </a:r>
          </a:p>
          <a:p>
            <a:pPr lvl="1"/>
            <a:r>
              <a:rPr lang="en-US" altLang="zh-TW" smtClean="0">
                <a:latin typeface="Franklin Gothic Medium" pitchFamily="34" charset="0"/>
              </a:rPr>
              <a:t>A certain macro instruction GENER has 10 possible parameters.</a:t>
            </a:r>
          </a:p>
          <a:p>
            <a:pPr lvl="1">
              <a:buFont typeface="Wingdings" pitchFamily="2" charset="2"/>
              <a:buNone/>
            </a:pPr>
            <a:r>
              <a:rPr lang="en-US" altLang="zh-TW" sz="2000" b="1" smtClean="0">
                <a:latin typeface="Courier New" pitchFamily="49" charset="0"/>
              </a:rPr>
              <a:t>GENER MACRO &amp;1, &amp;2, &amp;type, …, &amp;channel, &amp;10</a:t>
            </a:r>
          </a:p>
          <a:p>
            <a:pPr lvl="1">
              <a:buFont typeface="Wingdings" pitchFamily="2" charset="2"/>
              <a:buNone/>
            </a:pPr>
            <a:endParaRPr lang="en-US" altLang="zh-TW" sz="2000" b="1" smtClean="0">
              <a:latin typeface="Courier New" pitchFamily="49" charset="0"/>
            </a:endParaRPr>
          </a:p>
          <a:p>
            <a:pPr lvl="1">
              <a:buFont typeface="Wingdings" pitchFamily="2" charset="2"/>
              <a:buNone/>
            </a:pPr>
            <a:r>
              <a:rPr lang="en-US" altLang="zh-TW" sz="2000" b="1" smtClean="0">
                <a:latin typeface="Courier New" pitchFamily="49" charset="0"/>
              </a:rPr>
              <a:t>GENER	, , DIRECT, , , , , , 3</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685800" y="0"/>
            <a:ext cx="7772400" cy="1143000"/>
          </a:xfrm>
        </p:spPr>
        <p:txBody>
          <a:bodyPr/>
          <a:lstStyle/>
          <a:p>
            <a:r>
              <a:rPr lang="zh-TW" altLang="en-US" sz="3200" smtClean="0">
                <a:latin typeface="Franklin Gothic Medium" pitchFamily="34" charset="0"/>
              </a:rPr>
              <a:t>4.2.4  </a:t>
            </a:r>
            <a:r>
              <a:rPr lang="en-US" altLang="zh-TW" sz="3200" smtClean="0">
                <a:latin typeface="Franklin Gothic Medium" pitchFamily="34" charset="0"/>
              </a:rPr>
              <a:t>Keyword Macro Parameters</a:t>
            </a:r>
            <a:endParaRPr lang="zh-TW" altLang="en-US" sz="3200" smtClean="0">
              <a:latin typeface="Franklin Gothic Medium" pitchFamily="34" charset="0"/>
            </a:endParaRPr>
          </a:p>
        </p:txBody>
      </p:sp>
      <p:sp>
        <p:nvSpPr>
          <p:cNvPr id="54275" name="Rectangle 3"/>
          <p:cNvSpPr>
            <a:spLocks noGrp="1" noChangeArrowheads="1"/>
          </p:cNvSpPr>
          <p:nvPr>
            <p:ph type="body" idx="1"/>
          </p:nvPr>
        </p:nvSpPr>
        <p:spPr>
          <a:xfrm>
            <a:off x="914400" y="1219200"/>
            <a:ext cx="7772400" cy="5410200"/>
          </a:xfrm>
        </p:spPr>
        <p:txBody>
          <a:bodyPr/>
          <a:lstStyle/>
          <a:p>
            <a:r>
              <a:rPr lang="en-US" altLang="zh-TW" smtClean="0">
                <a:latin typeface="Franklin Gothic Medium" pitchFamily="34" charset="0"/>
              </a:rPr>
              <a:t>Keyword parameters</a:t>
            </a:r>
          </a:p>
          <a:p>
            <a:pPr lvl="1"/>
            <a:r>
              <a:rPr lang="en-US" altLang="zh-TW" smtClean="0">
                <a:latin typeface="Franklin Gothic Medium" pitchFamily="34" charset="0"/>
              </a:rPr>
              <a:t>Each argument value is written with a keyword that names the corresponding parameter.</a:t>
            </a:r>
          </a:p>
          <a:p>
            <a:pPr lvl="1"/>
            <a:r>
              <a:rPr lang="en-US" altLang="zh-TW" smtClean="0">
                <a:latin typeface="Franklin Gothic Medium" pitchFamily="34" charset="0"/>
              </a:rPr>
              <a:t>Arguments may appear in any order.</a:t>
            </a:r>
          </a:p>
          <a:p>
            <a:pPr lvl="1">
              <a:buFontTx/>
              <a:buNone/>
            </a:pPr>
            <a:r>
              <a:rPr lang="en-US" altLang="zh-TW" sz="2000" b="1" smtClean="0">
                <a:latin typeface="Courier New" pitchFamily="49" charset="0"/>
              </a:rPr>
              <a:t>GENER MACRO &amp;1, &amp;2, &amp;type, …, &amp;channel, &amp;10</a:t>
            </a:r>
          </a:p>
          <a:p>
            <a:pPr lvl="1">
              <a:buFont typeface="Wingdings" pitchFamily="2" charset="2"/>
              <a:buNone/>
            </a:pPr>
            <a:endParaRPr lang="en-US" altLang="zh-TW" smtClean="0">
              <a:latin typeface="Franklin Gothic Medium" pitchFamily="34" charset="0"/>
            </a:endParaRPr>
          </a:p>
          <a:p>
            <a:pPr lvl="1">
              <a:buFont typeface="Wingdings" pitchFamily="2" charset="2"/>
              <a:buNone/>
            </a:pPr>
            <a:r>
              <a:rPr lang="en-US" altLang="zh-TW" sz="2000" b="1" smtClean="0">
                <a:latin typeface="Courier New" pitchFamily="49" charset="0"/>
              </a:rPr>
              <a:t>GENER	, , DIRECT, , , , , , 3  (positional)</a:t>
            </a:r>
            <a:endParaRPr lang="en-US" altLang="zh-TW" smtClean="0">
              <a:latin typeface="Franklin Gothic Medium" pitchFamily="34" charset="0"/>
            </a:endParaRPr>
          </a:p>
          <a:p>
            <a:pPr lvl="1">
              <a:buFont typeface="Wingdings" pitchFamily="2" charset="2"/>
              <a:buNone/>
            </a:pPr>
            <a:r>
              <a:rPr lang="en-US" altLang="zh-TW" sz="2000" b="1" smtClean="0">
                <a:latin typeface="Courier New" pitchFamily="49" charset="0"/>
              </a:rPr>
              <a:t>GENER	TYPE=DIRECT, CHANNEL=3   (keyword) </a:t>
            </a:r>
          </a:p>
          <a:p>
            <a:pPr lvl="1">
              <a:buFont typeface="Wingdings" pitchFamily="2" charset="2"/>
              <a:buNone/>
            </a:pPr>
            <a:r>
              <a:rPr lang="en-US" altLang="zh-TW" sz="2000" b="1" smtClean="0">
                <a:latin typeface="Courier New" pitchFamily="49" charset="0"/>
              </a:rPr>
              <a:t>GENER	</a:t>
            </a:r>
            <a:r>
              <a:rPr lang="en-US" altLang="zh-TW" sz="2000" b="1" smtClean="0">
                <a:solidFill>
                  <a:srgbClr val="FF0066"/>
                </a:solidFill>
                <a:latin typeface="Courier New" pitchFamily="49" charset="0"/>
              </a:rPr>
              <a:t>CHANNEL=3, TYPE=DIRECT   </a:t>
            </a:r>
            <a:r>
              <a:rPr lang="en-US" altLang="zh-TW" sz="2000" b="1" smtClean="0">
                <a:latin typeface="Courier New" pitchFamily="49" charset="0"/>
              </a:rPr>
              <a:t>(keyword) </a:t>
            </a:r>
            <a:endParaRPr lang="en-US" altLang="zh-TW" sz="2000" b="1" smtClean="0">
              <a:solidFill>
                <a:srgbClr val="FF0066"/>
              </a:solidFill>
              <a:latin typeface="Courier New" pitchFamily="49" charset="0"/>
            </a:endParaRPr>
          </a:p>
          <a:p>
            <a:pPr lvl="1">
              <a:buFont typeface="Wingdings" pitchFamily="2" charset="2"/>
              <a:buNone/>
            </a:pPr>
            <a:r>
              <a:rPr lang="en-US" altLang="zh-TW" smtClean="0">
                <a:latin typeface="Franklin Gothic Medium" pitchFamily="34" charset="0"/>
              </a:rPr>
              <a:t>			parameter=argument</a:t>
            </a:r>
          </a:p>
          <a:p>
            <a:endParaRPr lang="zh-TW" altLang="en-US" smtClean="0">
              <a:latin typeface="Franklin Gothic Medium" pitchFamily="34" charset="0"/>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685800" y="304800"/>
            <a:ext cx="7772400" cy="1143000"/>
          </a:xfrm>
        </p:spPr>
        <p:txBody>
          <a:bodyPr/>
          <a:lstStyle/>
          <a:p>
            <a:pPr eaLnBrk="1" hangingPunct="1"/>
            <a:r>
              <a:rPr lang="en-US" altLang="zh-TW" smtClean="0">
                <a:solidFill>
                  <a:schemeClr val="accent2"/>
                </a:solidFill>
              </a:rPr>
              <a:t>Keyword Macro Example</a:t>
            </a:r>
          </a:p>
        </p:txBody>
      </p:sp>
      <p:pic>
        <p:nvPicPr>
          <p:cNvPr id="55299" name="Picture 5" descr="C:\Documents and Settings\shieyuan\My Documents\My Pictures\Macro\y24.bmp"/>
          <p:cNvPicPr>
            <a:picLocks noChangeAspect="1" noChangeArrowheads="1"/>
          </p:cNvPicPr>
          <p:nvPr/>
        </p:nvPicPr>
        <p:blipFill>
          <a:blip r:embed="rId2"/>
          <a:srcRect/>
          <a:stretch>
            <a:fillRect/>
          </a:stretch>
        </p:blipFill>
        <p:spPr bwMode="auto">
          <a:xfrm>
            <a:off x="762000" y="1447800"/>
            <a:ext cx="7848600" cy="5084763"/>
          </a:xfrm>
          <a:prstGeom prst="rect">
            <a:avLst/>
          </a:prstGeom>
          <a:noFill/>
          <a:ln w="9525">
            <a:noFill/>
            <a:miter lim="800000"/>
            <a:headEnd/>
            <a:tailEnd/>
          </a:ln>
        </p:spPr>
      </p:pic>
      <p:sp>
        <p:nvSpPr>
          <p:cNvPr id="55300" name="Oval 6"/>
          <p:cNvSpPr>
            <a:spLocks noChangeArrowheads="1"/>
          </p:cNvSpPr>
          <p:nvPr/>
        </p:nvSpPr>
        <p:spPr bwMode="auto">
          <a:xfrm>
            <a:off x="3200400" y="1447800"/>
            <a:ext cx="5334000" cy="457200"/>
          </a:xfrm>
          <a:prstGeom prst="ellipse">
            <a:avLst/>
          </a:prstGeom>
          <a:noFill/>
          <a:ln w="25400">
            <a:solidFill>
              <a:srgbClr val="FF0000"/>
            </a:solidFill>
            <a:round/>
            <a:headEnd/>
            <a:tailEnd/>
          </a:ln>
        </p:spPr>
        <p:txBody>
          <a:bodyPr wrap="none" anchor="ctr"/>
          <a:lstStyle/>
          <a:p>
            <a:endParaRPr lang="en-US"/>
          </a:p>
        </p:txBody>
      </p:sp>
      <p:sp>
        <p:nvSpPr>
          <p:cNvPr id="55301" name="Text Box 7"/>
          <p:cNvSpPr txBox="1">
            <a:spLocks noChangeArrowheads="1"/>
          </p:cNvSpPr>
          <p:nvPr/>
        </p:nvSpPr>
        <p:spPr bwMode="auto">
          <a:xfrm>
            <a:off x="3962400" y="1981200"/>
            <a:ext cx="3405188" cy="457200"/>
          </a:xfrm>
          <a:prstGeom prst="rect">
            <a:avLst/>
          </a:prstGeom>
          <a:noFill/>
          <a:ln w="9525">
            <a:noFill/>
            <a:miter lim="800000"/>
            <a:headEnd/>
            <a:tailEnd/>
          </a:ln>
        </p:spPr>
        <p:txBody>
          <a:bodyPr wrap="none">
            <a:spAutoFit/>
          </a:bodyPr>
          <a:lstStyle/>
          <a:p>
            <a:r>
              <a:rPr lang="en-US" altLang="zh-TW">
                <a:solidFill>
                  <a:srgbClr val="FF0000"/>
                </a:solidFill>
              </a:rPr>
              <a:t>Can specify default values</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C:\Documents and Settings\shieyuan\My Documents\My Pictures\Macro\y25.bmp"/>
          <p:cNvPicPr>
            <a:picLocks noChangeAspect="1" noChangeArrowheads="1"/>
          </p:cNvPicPr>
          <p:nvPr/>
        </p:nvPicPr>
        <p:blipFill>
          <a:blip r:embed="rId2"/>
          <a:srcRect/>
          <a:stretch>
            <a:fillRect/>
          </a:stretch>
        </p:blipFill>
        <p:spPr bwMode="auto">
          <a:xfrm>
            <a:off x="457200" y="914400"/>
            <a:ext cx="8686800" cy="4702175"/>
          </a:xfrm>
          <a:prstGeom prst="rect">
            <a:avLst/>
          </a:prstGeom>
          <a:noFill/>
          <a:ln w="9525">
            <a:noFill/>
            <a:miter lim="800000"/>
            <a:headEnd/>
            <a:tailEnd/>
          </a:ln>
        </p:spPr>
      </p:pic>
      <p:sp>
        <p:nvSpPr>
          <p:cNvPr id="56323" name="Oval 3"/>
          <p:cNvSpPr>
            <a:spLocks noChangeArrowheads="1"/>
          </p:cNvSpPr>
          <p:nvPr/>
        </p:nvSpPr>
        <p:spPr bwMode="auto">
          <a:xfrm>
            <a:off x="3276600" y="990600"/>
            <a:ext cx="4038600" cy="457200"/>
          </a:xfrm>
          <a:prstGeom prst="ellipse">
            <a:avLst/>
          </a:prstGeom>
          <a:noFill/>
          <a:ln w="25400">
            <a:solidFill>
              <a:srgbClr val="FF0000"/>
            </a:solidFill>
            <a:round/>
            <a:headEnd/>
            <a:tailEnd/>
          </a:ln>
        </p:spPr>
        <p:txBody>
          <a:bodyPr wrap="none" anchor="ctr"/>
          <a:lstStyle/>
          <a:p>
            <a:endParaRPr lang="en-US"/>
          </a:p>
        </p:txBody>
      </p:sp>
      <p:sp>
        <p:nvSpPr>
          <p:cNvPr id="56324" name="Text Box 4"/>
          <p:cNvSpPr txBox="1">
            <a:spLocks noChangeArrowheads="1"/>
          </p:cNvSpPr>
          <p:nvPr/>
        </p:nvSpPr>
        <p:spPr bwMode="auto">
          <a:xfrm>
            <a:off x="5257800" y="1447800"/>
            <a:ext cx="2730500" cy="457200"/>
          </a:xfrm>
          <a:prstGeom prst="rect">
            <a:avLst/>
          </a:prstGeom>
          <a:noFill/>
          <a:ln w="9525">
            <a:noFill/>
            <a:miter lim="800000"/>
            <a:headEnd/>
            <a:tailEnd/>
          </a:ln>
        </p:spPr>
        <p:txBody>
          <a:bodyPr wrap="none">
            <a:spAutoFit/>
          </a:bodyPr>
          <a:lstStyle/>
          <a:p>
            <a:r>
              <a:rPr lang="en-US" altLang="zh-TW">
                <a:solidFill>
                  <a:srgbClr val="FF0000"/>
                </a:solidFill>
              </a:rPr>
              <a:t>Keyword parameters</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3" descr="C:\Documents and Settings\shieyuan\My Documents\My Pictures\Macro\y26.bmp"/>
          <p:cNvPicPr>
            <a:picLocks noChangeAspect="1" noChangeArrowheads="1"/>
          </p:cNvPicPr>
          <p:nvPr/>
        </p:nvPicPr>
        <p:blipFill>
          <a:blip r:embed="rId2"/>
          <a:srcRect/>
          <a:stretch>
            <a:fillRect/>
          </a:stretch>
        </p:blipFill>
        <p:spPr bwMode="auto">
          <a:xfrm>
            <a:off x="381000" y="1143000"/>
            <a:ext cx="8534400" cy="3944938"/>
          </a:xfrm>
          <a:prstGeom prst="rect">
            <a:avLst/>
          </a:prstGeom>
          <a:noFill/>
          <a:ln w="9525">
            <a:noFill/>
            <a:miter lim="800000"/>
            <a:headEnd/>
            <a:tailEnd/>
          </a:ln>
        </p:spPr>
      </p:pic>
      <p:sp>
        <p:nvSpPr>
          <p:cNvPr id="57347" name="Oval 4"/>
          <p:cNvSpPr>
            <a:spLocks noChangeArrowheads="1"/>
          </p:cNvSpPr>
          <p:nvPr/>
        </p:nvSpPr>
        <p:spPr bwMode="auto">
          <a:xfrm>
            <a:off x="3200400" y="1143000"/>
            <a:ext cx="5486400" cy="457200"/>
          </a:xfrm>
          <a:prstGeom prst="ellipse">
            <a:avLst/>
          </a:prstGeom>
          <a:noFill/>
          <a:ln w="25400">
            <a:solidFill>
              <a:srgbClr val="FF0000"/>
            </a:solidFill>
            <a:round/>
            <a:headEnd/>
            <a:tailEnd/>
          </a:ln>
        </p:spPr>
        <p:txBody>
          <a:bodyPr wrap="none" anchor="ctr"/>
          <a:lstStyle/>
          <a:p>
            <a:endParaRPr 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altLang="zh-TW" sz="4000" smtClean="0"/>
              <a:t>Macro Processor Design Options</a:t>
            </a:r>
          </a:p>
        </p:txBody>
      </p:sp>
      <p:sp>
        <p:nvSpPr>
          <p:cNvPr id="58371" name="Rectangle 3"/>
          <p:cNvSpPr>
            <a:spLocks noGrp="1" noChangeArrowheads="1"/>
          </p:cNvSpPr>
          <p:nvPr>
            <p:ph type="body" idx="1"/>
          </p:nvPr>
        </p:nvSpPr>
        <p:spPr/>
        <p:txBody>
          <a:bodyPr/>
          <a:lstStyle/>
          <a:p>
            <a:pPr eaLnBrk="1" hangingPunct="1"/>
            <a:r>
              <a:rPr lang="en-US" altLang="zh-TW" smtClean="0"/>
              <a:t>Recursive Macro expression</a:t>
            </a:r>
          </a:p>
          <a:p>
            <a:pPr eaLnBrk="1" hangingPunct="1"/>
            <a:r>
              <a:rPr lang="en-US" altLang="zh-TW" smtClean="0"/>
              <a:t>General-Purpose Macro Processors</a:t>
            </a:r>
          </a:p>
          <a:p>
            <a:pPr eaLnBrk="1" hangingPunct="1"/>
            <a:r>
              <a:rPr lang="en-US" altLang="zh-TW" smtClean="0"/>
              <a:t>Macro Processing within Language Translators</a:t>
            </a:r>
          </a:p>
          <a:p>
            <a:pPr eaLnBrk="1" hangingPunct="1"/>
            <a:endParaRPr lang="en-US" altLang="zh-TW" smtClean="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altLang="zh-TW" smtClean="0"/>
              <a:t>Recursive Macro Expansion</a:t>
            </a:r>
          </a:p>
        </p:txBody>
      </p:sp>
      <p:sp>
        <p:nvSpPr>
          <p:cNvPr id="59395" name="Rectangle 3"/>
          <p:cNvSpPr>
            <a:spLocks noGrp="1" noChangeArrowheads="1"/>
          </p:cNvSpPr>
          <p:nvPr>
            <p:ph type="body" idx="1"/>
          </p:nvPr>
        </p:nvSpPr>
        <p:spPr/>
        <p:txBody>
          <a:bodyPr/>
          <a:lstStyle/>
          <a:p>
            <a:pPr eaLnBrk="1" hangingPunct="1">
              <a:lnSpc>
                <a:spcPct val="90000"/>
              </a:lnSpc>
            </a:pPr>
            <a:r>
              <a:rPr lang="en-US" altLang="zh-TW" sz="2800" smtClean="0"/>
              <a:t>Macro within macro can be solved if the macro processor is being written in a programming language that allows recursive calls</a:t>
            </a:r>
          </a:p>
          <a:p>
            <a:pPr eaLnBrk="1" hangingPunct="1">
              <a:lnSpc>
                <a:spcPct val="90000"/>
              </a:lnSpc>
            </a:pPr>
            <a:r>
              <a:rPr lang="en-US" altLang="zh-TW" sz="2800" smtClean="0"/>
              <a:t>The compiler would be sure that previous value of any variables declared within a procedure were saved when that procedure was called recursively</a:t>
            </a:r>
          </a:p>
          <a:p>
            <a:pPr eaLnBrk="1" hangingPunct="1">
              <a:lnSpc>
                <a:spcPct val="90000"/>
              </a:lnSpc>
            </a:pPr>
            <a:r>
              <a:rPr lang="en-US" altLang="zh-TW" sz="2800" smtClean="0"/>
              <a:t>If would take care of other details involving return from the procedure</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altLang="zh-TW" sz="4000" smtClean="0"/>
              <a:t>Example of Nested Macro Invocation(2/1)</a:t>
            </a:r>
          </a:p>
        </p:txBody>
      </p:sp>
      <p:pic>
        <p:nvPicPr>
          <p:cNvPr id="60419" name="Picture 4" descr="ch4-11a"/>
          <p:cNvPicPr>
            <a:picLocks noChangeAspect="1" noChangeArrowheads="1"/>
          </p:cNvPicPr>
          <p:nvPr/>
        </p:nvPicPr>
        <p:blipFill>
          <a:blip r:embed="rId2"/>
          <a:srcRect/>
          <a:stretch>
            <a:fillRect/>
          </a:stretch>
        </p:blipFill>
        <p:spPr bwMode="auto">
          <a:xfrm>
            <a:off x="323850" y="1844675"/>
            <a:ext cx="8424863" cy="4692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4"/>
          <p:cNvSpPr>
            <a:spLocks noChangeArrowheads="1"/>
          </p:cNvSpPr>
          <p:nvPr/>
        </p:nvSpPr>
        <p:spPr bwMode="auto">
          <a:xfrm>
            <a:off x="457200" y="457200"/>
            <a:ext cx="8229600" cy="1371600"/>
          </a:xfrm>
          <a:prstGeom prst="rect">
            <a:avLst/>
          </a:prstGeom>
          <a:noFill/>
          <a:ln w="9525">
            <a:noFill/>
            <a:miter lim="800000"/>
            <a:headEnd/>
            <a:tailEnd/>
          </a:ln>
        </p:spPr>
        <p:txBody>
          <a:bodyPr anchor="ctr"/>
          <a:lstStyle/>
          <a:p>
            <a:r>
              <a:rPr lang="en-US" altLang="zh-TW" sz="4000"/>
              <a:t>Example of Nested Macro Invocation(2/2)</a:t>
            </a:r>
          </a:p>
        </p:txBody>
      </p:sp>
      <p:pic>
        <p:nvPicPr>
          <p:cNvPr id="61443" name="Picture 5" descr="ch4-11b"/>
          <p:cNvPicPr>
            <a:picLocks noChangeAspect="1" noChangeArrowheads="1"/>
          </p:cNvPicPr>
          <p:nvPr/>
        </p:nvPicPr>
        <p:blipFill>
          <a:blip r:embed="rId2"/>
          <a:srcRect/>
          <a:stretch>
            <a:fillRect/>
          </a:stretch>
        </p:blipFill>
        <p:spPr bwMode="auto">
          <a:xfrm>
            <a:off x="468313" y="2060575"/>
            <a:ext cx="8208962" cy="4102100"/>
          </a:xfrm>
          <a:prstGeom prst="rect">
            <a:avLst/>
          </a:prstGeom>
          <a:noFill/>
          <a:ln w="9525">
            <a:noFill/>
            <a:miter lim="800000"/>
            <a:headEnd/>
            <a:tailEnd/>
          </a:ln>
        </p:spPr>
      </p:pic>
      <p:sp>
        <p:nvSpPr>
          <p:cNvPr id="61444" name="Rectangle 6"/>
          <p:cNvSpPr>
            <a:spLocks noChangeArrowheads="1"/>
          </p:cNvSpPr>
          <p:nvPr/>
        </p:nvSpPr>
        <p:spPr bwMode="auto">
          <a:xfrm>
            <a:off x="5076825" y="4868863"/>
            <a:ext cx="431800" cy="504825"/>
          </a:xfrm>
          <a:prstGeom prst="rect">
            <a:avLst/>
          </a:prstGeom>
          <a:solidFill>
            <a:schemeClr val="bg1"/>
          </a:solidFill>
          <a:ln w="9525">
            <a:noFill/>
            <a:miter lim="800000"/>
            <a:headEnd/>
            <a:tailEnd/>
          </a:ln>
        </p:spPr>
        <p:txBody>
          <a:bodyPr wrap="none" anchor="ctr"/>
          <a:lstStyle/>
          <a:p>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zh-TW" smtClean="0"/>
              <a:t>Parameter Substitution -- Example</a:t>
            </a:r>
          </a:p>
        </p:txBody>
      </p:sp>
      <p:sp>
        <p:nvSpPr>
          <p:cNvPr id="8195" name="Rectangle 3"/>
          <p:cNvSpPr>
            <a:spLocks noGrp="1" noChangeArrowheads="1"/>
          </p:cNvSpPr>
          <p:nvPr>
            <p:ph type="body" idx="1"/>
          </p:nvPr>
        </p:nvSpPr>
        <p:spPr>
          <a:xfrm>
            <a:off x="685800" y="1981200"/>
            <a:ext cx="3810000" cy="4114800"/>
          </a:xfrm>
          <a:ln>
            <a:solidFill>
              <a:schemeClr val="tx1"/>
            </a:solidFill>
          </a:ln>
        </p:spPr>
        <p:txBody>
          <a:bodyPr/>
          <a:lstStyle/>
          <a:p>
            <a:pPr eaLnBrk="1" hangingPunct="1">
              <a:buFont typeface="Monotype Sorts" pitchFamily="2" charset="2"/>
              <a:buNone/>
            </a:pPr>
            <a:r>
              <a:rPr lang="en-US" altLang="zh-TW" sz="1800" i="1" smtClean="0"/>
              <a:t>Source</a:t>
            </a:r>
            <a:endParaRPr lang="en-US" altLang="zh-TW" sz="1800" smtClean="0"/>
          </a:p>
          <a:p>
            <a:pPr eaLnBrk="1" hangingPunct="1">
              <a:buFont typeface="Monotype Sorts" pitchFamily="2" charset="2"/>
              <a:buNone/>
            </a:pPr>
            <a:r>
              <a:rPr lang="en-US" altLang="zh-TW" sz="1800" smtClean="0"/>
              <a:t>STRG 	MACRO	&amp;a1, &amp;a2, &amp;a3</a:t>
            </a:r>
          </a:p>
          <a:p>
            <a:pPr eaLnBrk="1" hangingPunct="1">
              <a:buFont typeface="Monotype Sorts" pitchFamily="2" charset="2"/>
              <a:buNone/>
            </a:pPr>
            <a:r>
              <a:rPr lang="en-US" altLang="zh-TW" sz="1800" smtClean="0"/>
              <a:t>		STA	&amp;a1</a:t>
            </a:r>
          </a:p>
          <a:p>
            <a:pPr eaLnBrk="1" hangingPunct="1">
              <a:buFont typeface="Monotype Sorts" pitchFamily="2" charset="2"/>
              <a:buNone/>
            </a:pPr>
            <a:r>
              <a:rPr lang="en-US" altLang="zh-TW" sz="1800" smtClean="0"/>
              <a:t>		STB	&amp;a2</a:t>
            </a:r>
          </a:p>
          <a:p>
            <a:pPr eaLnBrk="1" hangingPunct="1">
              <a:buFont typeface="Monotype Sorts" pitchFamily="2" charset="2"/>
              <a:buNone/>
            </a:pPr>
            <a:r>
              <a:rPr lang="en-US" altLang="zh-TW" sz="1800" smtClean="0"/>
              <a:t>		STX	&amp;a3</a:t>
            </a:r>
          </a:p>
          <a:p>
            <a:pPr eaLnBrk="1" hangingPunct="1">
              <a:buFont typeface="Monotype Sorts" pitchFamily="2" charset="2"/>
              <a:buNone/>
            </a:pPr>
            <a:r>
              <a:rPr lang="en-US" altLang="zh-TW" sz="1800" smtClean="0"/>
              <a:t>		MEND</a:t>
            </a:r>
          </a:p>
          <a:p>
            <a:pPr eaLnBrk="1" hangingPunct="1">
              <a:buFont typeface="Monotype Sorts" pitchFamily="2" charset="2"/>
              <a:buNone/>
            </a:pPr>
            <a:r>
              <a:rPr lang="en-US" altLang="zh-TW" sz="1800" smtClean="0"/>
              <a:t>	.</a:t>
            </a:r>
          </a:p>
          <a:p>
            <a:pPr eaLnBrk="1" hangingPunct="1">
              <a:buFont typeface="Monotype Sorts" pitchFamily="2" charset="2"/>
              <a:buNone/>
            </a:pPr>
            <a:r>
              <a:rPr lang="en-US" altLang="zh-TW" sz="1800" smtClean="0"/>
              <a:t>STRG	DATA1, DATA2, DATA3</a:t>
            </a:r>
          </a:p>
          <a:p>
            <a:pPr eaLnBrk="1" hangingPunct="1">
              <a:buFont typeface="Monotype Sorts" pitchFamily="2" charset="2"/>
              <a:buNone/>
            </a:pPr>
            <a:r>
              <a:rPr lang="en-US" altLang="zh-TW" sz="1800" smtClean="0"/>
              <a:t>	.</a:t>
            </a:r>
          </a:p>
          <a:p>
            <a:pPr eaLnBrk="1" hangingPunct="1">
              <a:buFont typeface="Monotype Sorts" pitchFamily="2" charset="2"/>
              <a:buNone/>
            </a:pPr>
            <a:r>
              <a:rPr lang="en-US" altLang="zh-TW" sz="1800" smtClean="0"/>
              <a:t>STRG	DATA4, DATA5, DATA6</a:t>
            </a:r>
          </a:p>
          <a:p>
            <a:pPr eaLnBrk="1" hangingPunct="1">
              <a:buFont typeface="Monotype Sorts" pitchFamily="2" charset="2"/>
              <a:buNone/>
            </a:pPr>
            <a:r>
              <a:rPr lang="en-US" altLang="zh-TW" sz="1800" smtClean="0"/>
              <a:t>	.</a:t>
            </a:r>
          </a:p>
          <a:p>
            <a:pPr eaLnBrk="1" hangingPunct="1">
              <a:buFont typeface="Monotype Sorts" pitchFamily="2" charset="2"/>
              <a:buNone/>
            </a:pPr>
            <a:r>
              <a:rPr lang="en-US" altLang="zh-TW" sz="1800" smtClean="0"/>
              <a:t>	.</a:t>
            </a:r>
          </a:p>
        </p:txBody>
      </p:sp>
      <p:sp>
        <p:nvSpPr>
          <p:cNvPr id="8196" name="Rectangle 4"/>
          <p:cNvSpPr>
            <a:spLocks noChangeArrowheads="1"/>
          </p:cNvSpPr>
          <p:nvPr/>
        </p:nvSpPr>
        <p:spPr bwMode="auto">
          <a:xfrm>
            <a:off x="4800600" y="1981200"/>
            <a:ext cx="3810000" cy="4114800"/>
          </a:xfrm>
          <a:prstGeom prst="rect">
            <a:avLst/>
          </a:prstGeom>
          <a:noFill/>
          <a:ln w="12700">
            <a:solidFill>
              <a:schemeClr val="tx1"/>
            </a:solidFill>
            <a:miter lim="800000"/>
            <a:headEnd/>
            <a:tailEnd/>
          </a:ln>
        </p:spPr>
        <p:txBody>
          <a:bodyPr lIns="90488" tIns="44450" rIns="90488" bIns="44450"/>
          <a:lstStyle/>
          <a:p>
            <a:pPr marL="342900" indent="-342900" eaLnBrk="0" hangingPunct="0">
              <a:spcBef>
                <a:spcPct val="20000"/>
              </a:spcBef>
              <a:buClr>
                <a:schemeClr val="accent1"/>
              </a:buClr>
              <a:buSzPct val="75000"/>
              <a:buFont typeface="Monotype Sorts" pitchFamily="2" charset="2"/>
              <a:buNone/>
            </a:pPr>
            <a:r>
              <a:rPr kumimoji="0" lang="en-US" altLang="zh-TW" sz="1800" i="1">
                <a:latin typeface="Arial" charset="0"/>
              </a:rPr>
              <a:t>Expanded souce</a:t>
            </a:r>
            <a:endParaRPr kumimoji="0" lang="en-US" altLang="zh-TW" sz="1800">
              <a:latin typeface="Arial" charset="0"/>
            </a:endParaRPr>
          </a:p>
          <a:p>
            <a:pPr marL="342900" indent="-342900" eaLnBrk="0" hangingPunct="0">
              <a:spcBef>
                <a:spcPct val="20000"/>
              </a:spcBef>
              <a:buClr>
                <a:schemeClr val="accent1"/>
              </a:buClr>
              <a:buSzPct val="75000"/>
              <a:buFont typeface="Monotype Sorts" pitchFamily="2" charset="2"/>
              <a:buNone/>
            </a:pPr>
            <a:r>
              <a:rPr kumimoji="0" lang="en-US" altLang="zh-TW" sz="1800">
                <a:latin typeface="Arial" charset="0"/>
              </a:rPr>
              <a:t>	.</a:t>
            </a:r>
          </a:p>
          <a:p>
            <a:pPr marL="342900" indent="-342900" eaLnBrk="0" hangingPunct="0">
              <a:spcBef>
                <a:spcPct val="20000"/>
              </a:spcBef>
              <a:buClr>
                <a:schemeClr val="accent1"/>
              </a:buClr>
              <a:buSzPct val="75000"/>
              <a:buFont typeface="Monotype Sorts" pitchFamily="2" charset="2"/>
              <a:buNone/>
            </a:pPr>
            <a:r>
              <a:rPr kumimoji="0" lang="en-US" altLang="zh-TW" sz="1800">
                <a:latin typeface="Arial" charset="0"/>
              </a:rPr>
              <a:t>	.</a:t>
            </a:r>
          </a:p>
          <a:p>
            <a:pPr marL="342900" indent="-342900" eaLnBrk="0" hangingPunct="0">
              <a:spcBef>
                <a:spcPct val="20000"/>
              </a:spcBef>
              <a:buClr>
                <a:schemeClr val="accent1"/>
              </a:buClr>
              <a:buSzPct val="75000"/>
              <a:buFont typeface="Monotype Sorts" pitchFamily="2" charset="2"/>
              <a:buNone/>
            </a:pPr>
            <a:r>
              <a:rPr kumimoji="0" lang="en-US" altLang="zh-TW" sz="1800">
                <a:latin typeface="Arial" charset="0"/>
              </a:rPr>
              <a:t>	.</a:t>
            </a:r>
          </a:p>
          <a:p>
            <a:pPr marL="342900" indent="-342900" eaLnBrk="0" hangingPunct="0">
              <a:spcBef>
                <a:spcPct val="20000"/>
              </a:spcBef>
              <a:buClr>
                <a:schemeClr val="accent1"/>
              </a:buClr>
              <a:buSzPct val="75000"/>
              <a:buFont typeface="Monotype Sorts" pitchFamily="2" charset="2"/>
              <a:buNone/>
            </a:pPr>
            <a:r>
              <a:rPr kumimoji="0" lang="en-US" altLang="zh-TW" sz="1800">
                <a:latin typeface="Arial" charset="0"/>
              </a:rPr>
              <a:t>		STA	DATA1</a:t>
            </a:r>
          </a:p>
          <a:p>
            <a:pPr marL="342900" indent="-342900" eaLnBrk="0" hangingPunct="0">
              <a:spcBef>
                <a:spcPct val="20000"/>
              </a:spcBef>
              <a:buClr>
                <a:schemeClr val="accent1"/>
              </a:buClr>
              <a:buSzPct val="75000"/>
              <a:buFont typeface="Monotype Sorts" pitchFamily="2" charset="2"/>
              <a:buNone/>
            </a:pPr>
            <a:r>
              <a:rPr kumimoji="0" lang="en-US" altLang="zh-TW" sz="1800">
                <a:latin typeface="Arial" charset="0"/>
              </a:rPr>
              <a:t>		STB	DATA2</a:t>
            </a:r>
          </a:p>
          <a:p>
            <a:pPr marL="342900" indent="-342900" eaLnBrk="0" hangingPunct="0">
              <a:spcBef>
                <a:spcPct val="20000"/>
              </a:spcBef>
              <a:buClr>
                <a:schemeClr val="accent1"/>
              </a:buClr>
              <a:buSzPct val="75000"/>
              <a:buFont typeface="Monotype Sorts" pitchFamily="2" charset="2"/>
              <a:buNone/>
            </a:pPr>
            <a:r>
              <a:rPr kumimoji="0" lang="en-US" altLang="zh-TW" sz="1800">
                <a:latin typeface="Arial" charset="0"/>
              </a:rPr>
              <a:t>		STX	DATA3</a:t>
            </a:r>
          </a:p>
          <a:p>
            <a:pPr marL="342900" indent="-342900" eaLnBrk="0" hangingPunct="0">
              <a:spcBef>
                <a:spcPct val="20000"/>
              </a:spcBef>
              <a:buClr>
                <a:schemeClr val="accent1"/>
              </a:buClr>
              <a:buSzPct val="75000"/>
              <a:buFont typeface="Monotype Sorts" pitchFamily="2" charset="2"/>
              <a:buNone/>
            </a:pPr>
            <a:r>
              <a:rPr kumimoji="0" lang="en-US" altLang="zh-TW" sz="1800">
                <a:latin typeface="Arial" charset="0"/>
              </a:rPr>
              <a:t>	.</a:t>
            </a:r>
          </a:p>
          <a:p>
            <a:pPr marL="342900" indent="-342900" eaLnBrk="0" hangingPunct="0">
              <a:spcBef>
                <a:spcPct val="20000"/>
              </a:spcBef>
              <a:buClr>
                <a:schemeClr val="accent1"/>
              </a:buClr>
              <a:buSzPct val="75000"/>
              <a:buFont typeface="Monotype Sorts" pitchFamily="2" charset="2"/>
              <a:buNone/>
            </a:pPr>
            <a:r>
              <a:rPr kumimoji="0" lang="en-US" altLang="zh-TW" sz="1800">
                <a:latin typeface="Arial" charset="0"/>
              </a:rPr>
              <a:t>		STA	DATA4</a:t>
            </a:r>
          </a:p>
          <a:p>
            <a:pPr marL="342900" indent="-342900" eaLnBrk="0" hangingPunct="0">
              <a:spcBef>
                <a:spcPct val="20000"/>
              </a:spcBef>
              <a:buClr>
                <a:schemeClr val="accent1"/>
              </a:buClr>
              <a:buSzPct val="75000"/>
              <a:buFont typeface="Monotype Sorts" pitchFamily="2" charset="2"/>
              <a:buNone/>
            </a:pPr>
            <a:r>
              <a:rPr kumimoji="0" lang="en-US" altLang="zh-TW" sz="1800">
                <a:latin typeface="Arial" charset="0"/>
              </a:rPr>
              <a:t>		STB	DATA5</a:t>
            </a:r>
          </a:p>
          <a:p>
            <a:pPr marL="342900" indent="-342900" eaLnBrk="0" hangingPunct="0">
              <a:spcBef>
                <a:spcPct val="20000"/>
              </a:spcBef>
              <a:buClr>
                <a:schemeClr val="accent1"/>
              </a:buClr>
              <a:buSzPct val="75000"/>
              <a:buFont typeface="Monotype Sorts" pitchFamily="2" charset="2"/>
              <a:buNone/>
            </a:pPr>
            <a:r>
              <a:rPr kumimoji="0" lang="en-US" altLang="zh-TW" sz="1800">
                <a:latin typeface="Arial" charset="0"/>
              </a:rPr>
              <a:t>		STX	DATA6</a:t>
            </a:r>
          </a:p>
          <a:p>
            <a:pPr marL="342900" indent="-342900" eaLnBrk="0" hangingPunct="0">
              <a:spcBef>
                <a:spcPct val="20000"/>
              </a:spcBef>
              <a:buClr>
                <a:schemeClr val="accent1"/>
              </a:buClr>
              <a:buSzPct val="75000"/>
              <a:buFont typeface="Monotype Sorts" pitchFamily="2" charset="2"/>
              <a:buNone/>
            </a:pPr>
            <a:r>
              <a:rPr kumimoji="0" lang="en-US" altLang="zh-TW" sz="1800">
                <a:latin typeface="Arial" charset="0"/>
              </a:rPr>
              <a:t>	.</a:t>
            </a:r>
          </a:p>
        </p:txBody>
      </p:sp>
      <p:sp>
        <p:nvSpPr>
          <p:cNvPr id="8197" name="Text Box 5"/>
          <p:cNvSpPr txBox="1">
            <a:spLocks noChangeArrowheads="1"/>
          </p:cNvSpPr>
          <p:nvPr/>
        </p:nvSpPr>
        <p:spPr bwMode="auto">
          <a:xfrm>
            <a:off x="5257800" y="3124200"/>
            <a:ext cx="330200" cy="1311275"/>
          </a:xfrm>
          <a:prstGeom prst="rect">
            <a:avLst/>
          </a:prstGeom>
          <a:noFill/>
          <a:ln w="12700">
            <a:noFill/>
            <a:miter lim="800000"/>
            <a:headEnd/>
            <a:tailEnd/>
          </a:ln>
        </p:spPr>
        <p:txBody>
          <a:bodyPr>
            <a:spAutoFit/>
          </a:bodyPr>
          <a:lstStyle/>
          <a:p>
            <a:r>
              <a:rPr lang="en-US" altLang="zh-TW" sz="8000"/>
              <a:t>{</a:t>
            </a:r>
          </a:p>
        </p:txBody>
      </p:sp>
      <p:sp>
        <p:nvSpPr>
          <p:cNvPr id="8198" name="Text Box 6"/>
          <p:cNvSpPr txBox="1">
            <a:spLocks noChangeArrowheads="1"/>
          </p:cNvSpPr>
          <p:nvPr/>
        </p:nvSpPr>
        <p:spPr bwMode="auto">
          <a:xfrm>
            <a:off x="5257800" y="4419600"/>
            <a:ext cx="558800" cy="1311275"/>
          </a:xfrm>
          <a:prstGeom prst="rect">
            <a:avLst/>
          </a:prstGeom>
          <a:noFill/>
          <a:ln w="12700">
            <a:noFill/>
            <a:miter lim="800000"/>
            <a:headEnd/>
            <a:tailEnd/>
          </a:ln>
        </p:spPr>
        <p:txBody>
          <a:bodyPr>
            <a:spAutoFit/>
          </a:bodyPr>
          <a:lstStyle/>
          <a:p>
            <a:r>
              <a:rPr lang="en-US" altLang="zh-TW" sz="8000"/>
              <a:t>{</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4"/>
          <p:cNvSpPr>
            <a:spLocks noChangeArrowheads="1"/>
          </p:cNvSpPr>
          <p:nvPr/>
        </p:nvSpPr>
        <p:spPr bwMode="auto">
          <a:xfrm>
            <a:off x="1676400" y="990600"/>
            <a:ext cx="5638800" cy="3970338"/>
          </a:xfrm>
          <a:prstGeom prst="rect">
            <a:avLst/>
          </a:prstGeom>
          <a:noFill/>
          <a:ln w="9525">
            <a:noFill/>
            <a:miter lim="800000"/>
            <a:headEnd/>
            <a:tailEnd/>
          </a:ln>
        </p:spPr>
        <p:txBody>
          <a:bodyPr>
            <a:spAutoFit/>
          </a:bodyPr>
          <a:lstStyle/>
          <a:p>
            <a:r>
              <a:rPr lang="en-US"/>
              <a:t>Macro Processor Design Options</a:t>
            </a:r>
          </a:p>
          <a:p>
            <a:endParaRPr lang="en-US"/>
          </a:p>
          <a:p>
            <a:endParaRPr lang="en-US"/>
          </a:p>
          <a:p>
            <a:r>
              <a:rPr lang="en-US" sz="2000" u="sng"/>
              <a:t>Recursive Macro Expansion</a:t>
            </a:r>
          </a:p>
          <a:p>
            <a:endParaRPr lang="en-US" sz="2000" u="sng"/>
          </a:p>
          <a:p>
            <a:r>
              <a:rPr lang="en-US" sz="2000"/>
              <a:t>     Problems with previous macro processor</a:t>
            </a:r>
          </a:p>
          <a:p>
            <a:endParaRPr lang="en-US" sz="2000"/>
          </a:p>
          <a:p>
            <a:r>
              <a:rPr lang="en-US" sz="2000"/>
              <a:t>        - when a macro invokes another macro</a:t>
            </a:r>
          </a:p>
          <a:p>
            <a:r>
              <a:rPr lang="en-US" sz="2000"/>
              <a:t>                 ARGTAB is overwritten</a:t>
            </a:r>
          </a:p>
          <a:p>
            <a:endParaRPr lang="en-US" sz="2000"/>
          </a:p>
          <a:p>
            <a:r>
              <a:rPr lang="en-US" sz="2000"/>
              <a:t>        - when the second macro finishes</a:t>
            </a:r>
          </a:p>
          <a:p>
            <a:r>
              <a:rPr lang="en-US" sz="2000"/>
              <a:t>                 EXPANDING is set to FALSE</a:t>
            </a:r>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4"/>
          <p:cNvSpPr>
            <a:spLocks noChangeArrowheads="1"/>
          </p:cNvSpPr>
          <p:nvPr/>
        </p:nvSpPr>
        <p:spPr bwMode="auto">
          <a:xfrm>
            <a:off x="2667000" y="762000"/>
            <a:ext cx="1371600" cy="457200"/>
          </a:xfrm>
          <a:prstGeom prst="rect">
            <a:avLst/>
          </a:prstGeom>
          <a:noFill/>
          <a:ln w="9525">
            <a:noFill/>
            <a:miter lim="800000"/>
            <a:headEnd/>
            <a:tailEnd/>
          </a:ln>
        </p:spPr>
        <p:txBody>
          <a:bodyPr>
            <a:spAutoFit/>
          </a:bodyPr>
          <a:lstStyle/>
          <a:p>
            <a:r>
              <a:rPr lang="en-US"/>
              <a:t>Solution</a:t>
            </a:r>
          </a:p>
        </p:txBody>
      </p:sp>
      <p:sp>
        <p:nvSpPr>
          <p:cNvPr id="14341" name="Rectangle 5"/>
          <p:cNvSpPr>
            <a:spLocks noChangeArrowheads="1"/>
          </p:cNvSpPr>
          <p:nvPr/>
        </p:nvSpPr>
        <p:spPr bwMode="auto">
          <a:xfrm>
            <a:off x="2667000" y="1905000"/>
            <a:ext cx="5867400" cy="1311275"/>
          </a:xfrm>
          <a:prstGeom prst="rect">
            <a:avLst/>
          </a:prstGeom>
          <a:noFill/>
          <a:ln w="9525">
            <a:noFill/>
            <a:miter lim="800000"/>
            <a:headEnd/>
            <a:tailEnd/>
          </a:ln>
        </p:spPr>
        <p:txBody>
          <a:bodyPr>
            <a:spAutoFit/>
          </a:bodyPr>
          <a:lstStyle/>
          <a:p>
            <a:r>
              <a:rPr lang="en-US" sz="2000"/>
              <a:t> - if macro processor is written in a high-level </a:t>
            </a:r>
          </a:p>
          <a:p>
            <a:r>
              <a:rPr lang="en-US" sz="2000"/>
              <a:t>   language that supports recursion, then there</a:t>
            </a:r>
          </a:p>
          <a:p>
            <a:r>
              <a:rPr lang="en-US" sz="2000"/>
              <a:t>   won't be problems since the compiler saves the</a:t>
            </a:r>
          </a:p>
          <a:p>
            <a:r>
              <a:rPr lang="en-US" sz="2000"/>
              <a:t>   previous values of variables on recursive calls</a:t>
            </a:r>
          </a:p>
        </p:txBody>
      </p:sp>
      <p:sp>
        <p:nvSpPr>
          <p:cNvPr id="14342" name="Rectangle 6"/>
          <p:cNvSpPr>
            <a:spLocks noChangeArrowheads="1"/>
          </p:cNvSpPr>
          <p:nvPr/>
        </p:nvSpPr>
        <p:spPr bwMode="auto">
          <a:xfrm>
            <a:off x="2819400" y="4038600"/>
            <a:ext cx="5791200" cy="1616075"/>
          </a:xfrm>
          <a:prstGeom prst="rect">
            <a:avLst/>
          </a:prstGeom>
          <a:noFill/>
          <a:ln w="9525">
            <a:noFill/>
            <a:miter lim="800000"/>
            <a:headEnd/>
            <a:tailEnd/>
          </a:ln>
        </p:spPr>
        <p:txBody>
          <a:bodyPr>
            <a:spAutoFit/>
          </a:bodyPr>
          <a:lstStyle/>
          <a:p>
            <a:r>
              <a:rPr lang="en-US" sz="2000"/>
              <a:t> - if macro processor must be written in a </a:t>
            </a:r>
          </a:p>
          <a:p>
            <a:r>
              <a:rPr lang="en-US" sz="2000"/>
              <a:t>   programming language that does not support </a:t>
            </a:r>
          </a:p>
          <a:p>
            <a:r>
              <a:rPr lang="en-US" sz="2000"/>
              <a:t>   recursion, then the system programmer must</a:t>
            </a:r>
          </a:p>
          <a:p>
            <a:r>
              <a:rPr lang="en-US" sz="2000"/>
              <a:t>   save the data values (this can be done using a</a:t>
            </a:r>
          </a:p>
          <a:p>
            <a:r>
              <a:rPr lang="en-US" sz="2000"/>
              <a:t>   stack)</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341"/>
                                        </p:tgtEl>
                                        <p:attrNameLst>
                                          <p:attrName>style.visibility</p:attrName>
                                        </p:attrNameLst>
                                      </p:cBhvr>
                                      <p:to>
                                        <p:strVal val="visible"/>
                                      </p:to>
                                    </p:set>
                                    <p:animEffect transition="in" filter="blinds(horizontal)">
                                      <p:cBhvr>
                                        <p:cTn id="7" dur="500"/>
                                        <p:tgtEl>
                                          <p:spTgt spid="1434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342"/>
                                        </p:tgtEl>
                                        <p:attrNameLst>
                                          <p:attrName>style.visibility</p:attrName>
                                        </p:attrNameLst>
                                      </p:cBhvr>
                                      <p:to>
                                        <p:strVal val="visible"/>
                                      </p:to>
                                    </p:set>
                                    <p:animEffect transition="in" filter="blinds(horizontal)">
                                      <p:cBhvr>
                                        <p:cTn id="12" dur="500"/>
                                        <p:tgtEl>
                                          <p:spTgt spid="14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1" grpId="0"/>
      <p:bldP spid="1434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altLang="zh-TW" smtClean="0"/>
              <a:t>General-Purpose Macro Processors</a:t>
            </a:r>
            <a:endParaRPr lang="en-US" smtClean="0"/>
          </a:p>
        </p:txBody>
      </p:sp>
      <p:sp>
        <p:nvSpPr>
          <p:cNvPr id="64515" name="Content Placeholder 2"/>
          <p:cNvSpPr>
            <a:spLocks noGrp="1"/>
          </p:cNvSpPr>
          <p:nvPr>
            <p:ph idx="1"/>
          </p:nvPr>
        </p:nvSpPr>
        <p:spPr/>
        <p:txBody>
          <a:bodyPr/>
          <a:lstStyle/>
          <a:p>
            <a:pPr algn="just">
              <a:buFontTx/>
              <a:buNone/>
            </a:pPr>
            <a:r>
              <a:rPr lang="en-US" smtClean="0"/>
              <a:t>   A </a:t>
            </a:r>
            <a:r>
              <a:rPr lang="en-US" b="1" smtClean="0"/>
              <a:t>general purpose macro processor</a:t>
            </a:r>
            <a:r>
              <a:rPr lang="en-US" smtClean="0"/>
              <a:t> is a macro processor that is not tied to any particular language.</a:t>
            </a:r>
          </a:p>
          <a:p>
            <a:pPr algn="just">
              <a:buFontTx/>
              <a:buNone/>
            </a:pPr>
            <a:r>
              <a:rPr lang="en-US" smtClean="0"/>
              <a:t>   </a:t>
            </a:r>
          </a:p>
          <a:p>
            <a:pPr algn="just">
              <a:buFontTx/>
              <a:buNone/>
            </a:pPr>
            <a:r>
              <a:rPr lang="en-US" smtClean="0"/>
              <a:t>   Macro processors that do not dependent on any particular programming language, but can be used with a variety of different languages</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altLang="zh-TW" sz="4000" smtClean="0"/>
              <a:t>General-Purpose Macro Processors(2/1)</a:t>
            </a:r>
          </a:p>
        </p:txBody>
      </p:sp>
      <p:sp>
        <p:nvSpPr>
          <p:cNvPr id="65539" name="Rectangle 3"/>
          <p:cNvSpPr>
            <a:spLocks noGrp="1" noChangeArrowheads="1"/>
          </p:cNvSpPr>
          <p:nvPr>
            <p:ph type="body" idx="1"/>
          </p:nvPr>
        </p:nvSpPr>
        <p:spPr>
          <a:xfrm>
            <a:off x="457200" y="1981200"/>
            <a:ext cx="8229600" cy="4184650"/>
          </a:xfrm>
        </p:spPr>
        <p:txBody>
          <a:bodyPr/>
          <a:lstStyle/>
          <a:p>
            <a:pPr eaLnBrk="1" hangingPunct="1">
              <a:lnSpc>
                <a:spcPct val="80000"/>
              </a:lnSpc>
            </a:pPr>
            <a:r>
              <a:rPr lang="en-US" altLang="zh-TW" sz="2800" smtClean="0"/>
              <a:t>Advantages of general-purpose macro processors:</a:t>
            </a:r>
          </a:p>
          <a:p>
            <a:pPr lvl="1" eaLnBrk="1" hangingPunct="1">
              <a:lnSpc>
                <a:spcPct val="80000"/>
              </a:lnSpc>
            </a:pPr>
            <a:endParaRPr lang="en-US" altLang="zh-TW" sz="2400" smtClean="0"/>
          </a:p>
          <a:p>
            <a:pPr lvl="1" eaLnBrk="1" hangingPunct="1">
              <a:lnSpc>
                <a:spcPct val="80000"/>
              </a:lnSpc>
            </a:pPr>
            <a:r>
              <a:rPr lang="en-US" altLang="zh-TW" sz="2400" smtClean="0"/>
              <a:t>The programmer does not need to learn about a different macro facility for each compiler or assembler.</a:t>
            </a:r>
          </a:p>
          <a:p>
            <a:pPr lvl="1" eaLnBrk="1" hangingPunct="1">
              <a:lnSpc>
                <a:spcPct val="80000"/>
              </a:lnSpc>
            </a:pPr>
            <a:endParaRPr lang="en-US" altLang="zh-TW" sz="2400" smtClean="0"/>
          </a:p>
          <a:p>
            <a:pPr lvl="1" eaLnBrk="1" hangingPunct="1">
              <a:lnSpc>
                <a:spcPct val="80000"/>
              </a:lnSpc>
            </a:pPr>
            <a:r>
              <a:rPr lang="en-US" altLang="zh-TW" sz="2400" smtClean="0"/>
              <a:t>Over all software development cost can be reduced </a:t>
            </a:r>
          </a:p>
          <a:p>
            <a:pPr lvl="1" eaLnBrk="1" hangingPunct="1">
              <a:lnSpc>
                <a:spcPct val="80000"/>
              </a:lnSpc>
            </a:pPr>
            <a:endParaRPr lang="en-US" altLang="zh-TW" sz="2400" smtClean="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3"/>
          <p:cNvSpPr>
            <a:spLocks noGrp="1" noChangeArrowheads="1"/>
          </p:cNvSpPr>
          <p:nvPr>
            <p:ph type="body" idx="1"/>
          </p:nvPr>
        </p:nvSpPr>
        <p:spPr>
          <a:xfrm>
            <a:off x="539750" y="1700213"/>
            <a:ext cx="8229600" cy="4895850"/>
          </a:xfrm>
        </p:spPr>
        <p:txBody>
          <a:bodyPr/>
          <a:lstStyle/>
          <a:p>
            <a:pPr eaLnBrk="1" hangingPunct="1">
              <a:lnSpc>
                <a:spcPct val="80000"/>
              </a:lnSpc>
            </a:pPr>
            <a:r>
              <a:rPr lang="en-US" altLang="zh-TW" sz="2400" smtClean="0"/>
              <a:t>Comments should usually be ignored by a macro processor, however, each programming language has its own methods for identifying comments</a:t>
            </a:r>
          </a:p>
          <a:p>
            <a:pPr eaLnBrk="1" hangingPunct="1">
              <a:lnSpc>
                <a:spcPct val="80000"/>
              </a:lnSpc>
            </a:pPr>
            <a:r>
              <a:rPr lang="en-US" altLang="zh-TW" sz="2400" smtClean="0"/>
              <a:t>Each programming language has different facilities for grouping terms, expressions, or statements—a general-purpose macro processor needs to taking these grouping into account </a:t>
            </a:r>
          </a:p>
          <a:p>
            <a:pPr eaLnBrk="1" hangingPunct="1">
              <a:lnSpc>
                <a:spcPct val="80000"/>
              </a:lnSpc>
            </a:pPr>
            <a:r>
              <a:rPr lang="en-US" altLang="zh-TW" sz="2400" smtClean="0"/>
              <a:t>Languages differ substantially in their restrictions on the length of identifiers and the rules for the formation of constants</a:t>
            </a:r>
          </a:p>
          <a:p>
            <a:pPr eaLnBrk="1" hangingPunct="1">
              <a:lnSpc>
                <a:spcPct val="80000"/>
              </a:lnSpc>
            </a:pPr>
            <a:r>
              <a:rPr lang="en-US" altLang="zh-TW" sz="2400" smtClean="0"/>
              <a:t>Programming languages  have different basic statement forms—syntax used for macro definitions and macro invocation statements</a:t>
            </a:r>
          </a:p>
        </p:txBody>
      </p:sp>
      <p:sp>
        <p:nvSpPr>
          <p:cNvPr id="66563" name="Rectangle 4"/>
          <p:cNvSpPr>
            <a:spLocks noGrp="1" noChangeArrowheads="1"/>
          </p:cNvSpPr>
          <p:nvPr>
            <p:ph type="title"/>
          </p:nvPr>
        </p:nvSpPr>
        <p:spPr>
          <a:xfrm>
            <a:off x="457200" y="457200"/>
            <a:ext cx="8218488" cy="1100138"/>
          </a:xfrm>
          <a:noFill/>
        </p:spPr>
        <p:txBody>
          <a:bodyPr/>
          <a:lstStyle/>
          <a:p>
            <a:pPr eaLnBrk="1" hangingPunct="1"/>
            <a:r>
              <a:rPr lang="en-US" altLang="zh-TW" sz="4000" smtClean="0"/>
              <a:t>General-Purpose Macro Processors(2/2)</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altLang="zh-TW" sz="4000" smtClean="0"/>
              <a:t>Macro Processing within Language Translators(2/1)</a:t>
            </a:r>
          </a:p>
        </p:txBody>
      </p:sp>
      <p:sp>
        <p:nvSpPr>
          <p:cNvPr id="67587" name="Rectangle 3"/>
          <p:cNvSpPr>
            <a:spLocks noGrp="1" noChangeArrowheads="1"/>
          </p:cNvSpPr>
          <p:nvPr>
            <p:ph type="body" idx="1"/>
          </p:nvPr>
        </p:nvSpPr>
        <p:spPr>
          <a:xfrm>
            <a:off x="457200" y="1981200"/>
            <a:ext cx="8229600" cy="4327525"/>
          </a:xfrm>
        </p:spPr>
        <p:txBody>
          <a:bodyPr/>
          <a:lstStyle/>
          <a:p>
            <a:pPr eaLnBrk="1" hangingPunct="1">
              <a:lnSpc>
                <a:spcPct val="80000"/>
              </a:lnSpc>
            </a:pPr>
            <a:r>
              <a:rPr lang="en-US" altLang="zh-TW" sz="2400" smtClean="0"/>
              <a:t>The macro processor reads the source statements and performs all of its functions, the output lines are passed to the language translator as they are generated</a:t>
            </a:r>
          </a:p>
          <a:p>
            <a:pPr eaLnBrk="1" hangingPunct="1">
              <a:lnSpc>
                <a:spcPct val="80000"/>
              </a:lnSpc>
            </a:pPr>
            <a:r>
              <a:rPr lang="en-US" altLang="zh-TW" sz="2400" smtClean="0"/>
              <a:t>The macro processor operates as a sort of input routine for the assembler or compiler</a:t>
            </a:r>
          </a:p>
          <a:p>
            <a:pPr eaLnBrk="1" hangingPunct="1">
              <a:lnSpc>
                <a:spcPct val="80000"/>
              </a:lnSpc>
            </a:pPr>
            <a:r>
              <a:rPr lang="en-US" altLang="zh-TW" sz="2400" smtClean="0"/>
              <a:t>The line-by-line approach avoids making an extra pass over the source program, so it can be more efficient than using a macro preprocessor</a:t>
            </a:r>
          </a:p>
          <a:p>
            <a:pPr eaLnBrk="1" hangingPunct="1">
              <a:lnSpc>
                <a:spcPct val="80000"/>
              </a:lnSpc>
            </a:pPr>
            <a:r>
              <a:rPr lang="en-US" altLang="zh-TW" sz="2400" smtClean="0"/>
              <a:t>Some of the data structures required by the macro processor and the language translator can be combined</a:t>
            </a:r>
          </a:p>
          <a:p>
            <a:pPr eaLnBrk="1" hangingPunct="1">
              <a:lnSpc>
                <a:spcPct val="80000"/>
              </a:lnSpc>
            </a:pPr>
            <a:r>
              <a:rPr lang="en-US" altLang="zh-TW" sz="2400" smtClean="0"/>
              <a:t>A line-by-line macro processor also makes it easier to give diagnostic messages that are related to the source statement containing the error </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US" altLang="zh-TW" sz="4000" smtClean="0"/>
              <a:t>Macro Processing within Language Translators(2/2)</a:t>
            </a:r>
          </a:p>
        </p:txBody>
      </p:sp>
      <p:sp>
        <p:nvSpPr>
          <p:cNvPr id="68611" name="Rectangle 3"/>
          <p:cNvSpPr>
            <a:spLocks noGrp="1" noChangeArrowheads="1"/>
          </p:cNvSpPr>
          <p:nvPr>
            <p:ph type="body" idx="1"/>
          </p:nvPr>
        </p:nvSpPr>
        <p:spPr>
          <a:xfrm>
            <a:off x="457200" y="1773238"/>
            <a:ext cx="8229600" cy="4679950"/>
          </a:xfrm>
        </p:spPr>
        <p:txBody>
          <a:bodyPr/>
          <a:lstStyle/>
          <a:p>
            <a:pPr eaLnBrk="1" hangingPunct="1">
              <a:lnSpc>
                <a:spcPct val="80000"/>
              </a:lnSpc>
            </a:pPr>
            <a:r>
              <a:rPr lang="en-US" altLang="zh-TW" sz="2400" smtClean="0"/>
              <a:t>An integrated macro processor can potentially make use of any information about the source program that is extracted by the language translator</a:t>
            </a:r>
          </a:p>
          <a:p>
            <a:pPr eaLnBrk="1" hangingPunct="1">
              <a:lnSpc>
                <a:spcPct val="80000"/>
              </a:lnSpc>
            </a:pPr>
            <a:r>
              <a:rPr lang="en-US" altLang="zh-TW" sz="2400" smtClean="0"/>
              <a:t>An integrated macro processor can support macro instructions that depend upon the context in which they occur</a:t>
            </a:r>
          </a:p>
          <a:p>
            <a:pPr eaLnBrk="1" hangingPunct="1">
              <a:lnSpc>
                <a:spcPct val="80000"/>
              </a:lnSpc>
            </a:pPr>
            <a:r>
              <a:rPr lang="en-US" altLang="zh-TW" sz="2400" smtClean="0"/>
              <a:t>Line-by-line macro processors must be specially designed and written to work with a particular implementation of an assembler or compiler, which results in a more expensive piece of software</a:t>
            </a:r>
          </a:p>
          <a:p>
            <a:pPr eaLnBrk="1" hangingPunct="1">
              <a:lnSpc>
                <a:spcPct val="80000"/>
              </a:lnSpc>
            </a:pPr>
            <a:r>
              <a:rPr lang="en-US" altLang="zh-TW" sz="2400" smtClean="0"/>
              <a:t>The assembler or compiler will be considerably larger and more complex than it would be</a:t>
            </a:r>
          </a:p>
          <a:p>
            <a:pPr eaLnBrk="1" hangingPunct="1">
              <a:lnSpc>
                <a:spcPct val="80000"/>
              </a:lnSpc>
            </a:pPr>
            <a:r>
              <a:rPr lang="en-US" altLang="zh-TW" sz="2400" smtClean="0"/>
              <a:t>The additional complexity will add to the overhead of language translation</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altLang="zh-TW" smtClean="0"/>
              <a:t>MASM Macro Processor(2/1)</a:t>
            </a:r>
          </a:p>
        </p:txBody>
      </p:sp>
      <p:sp>
        <p:nvSpPr>
          <p:cNvPr id="69635" name="Rectangle 3"/>
          <p:cNvSpPr>
            <a:spLocks noGrp="1" noChangeArrowheads="1"/>
          </p:cNvSpPr>
          <p:nvPr>
            <p:ph type="body" idx="1"/>
          </p:nvPr>
        </p:nvSpPr>
        <p:spPr>
          <a:xfrm>
            <a:off x="457200" y="1773238"/>
            <a:ext cx="8229600" cy="4392612"/>
          </a:xfrm>
        </p:spPr>
        <p:txBody>
          <a:bodyPr/>
          <a:lstStyle/>
          <a:p>
            <a:pPr eaLnBrk="1" hangingPunct="1">
              <a:lnSpc>
                <a:spcPct val="90000"/>
              </a:lnSpc>
            </a:pPr>
            <a:r>
              <a:rPr lang="en-US" altLang="zh-TW" sz="2800" smtClean="0"/>
              <a:t>The macro processor of MASM is integrated with Pass 1 of the assembler</a:t>
            </a:r>
          </a:p>
          <a:p>
            <a:pPr eaLnBrk="1" hangingPunct="1">
              <a:lnSpc>
                <a:spcPct val="90000"/>
              </a:lnSpc>
            </a:pPr>
            <a:r>
              <a:rPr lang="en-US" altLang="zh-TW" sz="2800" smtClean="0"/>
              <a:t>MASM generates the unique names of local labels in the form ??n, where n is a hexadecimal number in the range 0000 to FFFF</a:t>
            </a:r>
          </a:p>
          <a:p>
            <a:pPr eaLnBrk="1" hangingPunct="1">
              <a:lnSpc>
                <a:spcPct val="90000"/>
              </a:lnSpc>
            </a:pPr>
            <a:r>
              <a:rPr lang="en-US" altLang="zh-TW" sz="2800" smtClean="0"/>
              <a:t>.ERR: signals to MASM that an error has been detected</a:t>
            </a:r>
          </a:p>
          <a:p>
            <a:pPr eaLnBrk="1" hangingPunct="1">
              <a:lnSpc>
                <a:spcPct val="90000"/>
              </a:lnSpc>
            </a:pPr>
            <a:r>
              <a:rPr lang="en-US" altLang="zh-TW" sz="2800" smtClean="0"/>
              <a:t>EXITM: directs MASM to terminate the expansion of the macro</a:t>
            </a:r>
          </a:p>
          <a:p>
            <a:pPr eaLnBrk="1" hangingPunct="1">
              <a:lnSpc>
                <a:spcPct val="90000"/>
              </a:lnSpc>
            </a:pPr>
            <a:r>
              <a:rPr lang="en-US" altLang="zh-TW" sz="2800" smtClean="0"/>
              <a:t>&amp;: is a concatenation operator</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US" altLang="zh-TW" smtClean="0"/>
              <a:t>MASM Macro Processor(2/2)</a:t>
            </a:r>
          </a:p>
        </p:txBody>
      </p:sp>
      <p:sp>
        <p:nvSpPr>
          <p:cNvPr id="70659" name="Rectangle 3"/>
          <p:cNvSpPr>
            <a:spLocks noGrp="1" noChangeArrowheads="1"/>
          </p:cNvSpPr>
          <p:nvPr>
            <p:ph type="body" idx="1"/>
          </p:nvPr>
        </p:nvSpPr>
        <p:spPr/>
        <p:txBody>
          <a:bodyPr/>
          <a:lstStyle/>
          <a:p>
            <a:pPr eaLnBrk="1" hangingPunct="1">
              <a:lnSpc>
                <a:spcPct val="90000"/>
              </a:lnSpc>
            </a:pPr>
            <a:r>
              <a:rPr lang="en-US" altLang="zh-TW" sz="2800" smtClean="0"/>
              <a:t>;; is a macro comment, serves only as documentation for the macro definition</a:t>
            </a:r>
          </a:p>
          <a:p>
            <a:pPr eaLnBrk="1" hangingPunct="1">
              <a:lnSpc>
                <a:spcPct val="90000"/>
              </a:lnSpc>
            </a:pPr>
            <a:r>
              <a:rPr lang="en-US" altLang="zh-TW" sz="2800" smtClean="0"/>
              <a:t>; is an ordinary assembler language comment, included as part of the macro expansion </a:t>
            </a:r>
          </a:p>
          <a:p>
            <a:pPr eaLnBrk="1" hangingPunct="1">
              <a:lnSpc>
                <a:spcPct val="90000"/>
              </a:lnSpc>
            </a:pPr>
            <a:r>
              <a:rPr lang="en-US" altLang="zh-TW" sz="2800" smtClean="0"/>
              <a:t>IRP: sets the macro-time variable to a sequence of values specified in &lt;…&gt;</a:t>
            </a:r>
          </a:p>
          <a:p>
            <a:pPr eaLnBrk="1" hangingPunct="1">
              <a:lnSpc>
                <a:spcPct val="90000"/>
              </a:lnSpc>
            </a:pPr>
            <a:r>
              <a:rPr lang="en-US" altLang="zh-TW" sz="2800" smtClean="0"/>
              <a:t>The statements between the TRP and the matching ENDM are generated once for each value of the variable</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468313" y="457200"/>
            <a:ext cx="8280400" cy="955675"/>
          </a:xfrm>
        </p:spPr>
        <p:txBody>
          <a:bodyPr/>
          <a:lstStyle/>
          <a:p>
            <a:pPr eaLnBrk="1" hangingPunct="1"/>
            <a:r>
              <a:rPr lang="en-US" altLang="zh-TW" sz="4000" smtClean="0"/>
              <a:t>Examples of MASM Macro and Conditional Statements(3/1)</a:t>
            </a:r>
          </a:p>
        </p:txBody>
      </p:sp>
      <p:pic>
        <p:nvPicPr>
          <p:cNvPr id="71683" name="Picture 4" descr="ch4-12a"/>
          <p:cNvPicPr>
            <a:picLocks noChangeAspect="1" noChangeArrowheads="1"/>
          </p:cNvPicPr>
          <p:nvPr/>
        </p:nvPicPr>
        <p:blipFill>
          <a:blip r:embed="rId2"/>
          <a:srcRect/>
          <a:stretch>
            <a:fillRect/>
          </a:stretch>
        </p:blipFill>
        <p:spPr bwMode="auto">
          <a:xfrm>
            <a:off x="250825" y="1844675"/>
            <a:ext cx="8642350" cy="3997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09600" y="457200"/>
            <a:ext cx="7772400" cy="1143000"/>
          </a:xfrm>
        </p:spPr>
        <p:txBody>
          <a:bodyPr/>
          <a:lstStyle/>
          <a:p>
            <a:pPr eaLnBrk="1" hangingPunct="1"/>
            <a:r>
              <a:rPr lang="en-US" altLang="zh-TW" smtClean="0">
                <a:solidFill>
                  <a:schemeClr val="accent2"/>
                </a:solidFill>
              </a:rPr>
              <a:t>Macro Instruction</a:t>
            </a:r>
          </a:p>
        </p:txBody>
      </p:sp>
      <p:sp>
        <p:nvSpPr>
          <p:cNvPr id="9219" name="Rectangle 3"/>
          <p:cNvSpPr>
            <a:spLocks noGrp="1" noChangeArrowheads="1"/>
          </p:cNvSpPr>
          <p:nvPr>
            <p:ph type="body" idx="1"/>
          </p:nvPr>
        </p:nvSpPr>
        <p:spPr>
          <a:xfrm>
            <a:off x="457200" y="1524000"/>
            <a:ext cx="8153400" cy="4114800"/>
          </a:xfrm>
        </p:spPr>
        <p:txBody>
          <a:bodyPr/>
          <a:lstStyle/>
          <a:p>
            <a:pPr eaLnBrk="1" hangingPunct="1">
              <a:lnSpc>
                <a:spcPct val="90000"/>
              </a:lnSpc>
            </a:pPr>
            <a:r>
              <a:rPr lang="en-US" altLang="zh-TW" sz="2800" smtClean="0"/>
              <a:t>A macro instruction (macro) is simply a notational convenience for the programmer.</a:t>
            </a:r>
          </a:p>
          <a:p>
            <a:pPr eaLnBrk="1" hangingPunct="1">
              <a:lnSpc>
                <a:spcPct val="90000"/>
              </a:lnSpc>
            </a:pPr>
            <a:r>
              <a:rPr lang="en-US" altLang="zh-TW" sz="2800" smtClean="0"/>
              <a:t>A macro represents a commonly used group of statements in the source program.</a:t>
            </a:r>
          </a:p>
          <a:p>
            <a:pPr eaLnBrk="1" hangingPunct="1">
              <a:lnSpc>
                <a:spcPct val="90000"/>
              </a:lnSpc>
            </a:pPr>
            <a:r>
              <a:rPr lang="en-US" altLang="zh-TW" sz="2800" smtClean="0"/>
              <a:t>The macro processor replaces each macro instruction with the corresponding group of source statements.</a:t>
            </a:r>
          </a:p>
          <a:p>
            <a:pPr lvl="1" eaLnBrk="1" hangingPunct="1">
              <a:lnSpc>
                <a:spcPct val="90000"/>
              </a:lnSpc>
            </a:pPr>
            <a:r>
              <a:rPr lang="en-US" altLang="zh-TW" sz="2400" smtClean="0"/>
              <a:t>This operation is called “expanding the macro”</a:t>
            </a:r>
          </a:p>
          <a:p>
            <a:pPr eaLnBrk="1" hangingPunct="1">
              <a:lnSpc>
                <a:spcPct val="90000"/>
              </a:lnSpc>
            </a:pPr>
            <a:r>
              <a:rPr lang="en-US" altLang="zh-TW" sz="2800" smtClean="0"/>
              <a:t>Using macros allows a programmer to write a shorthand version of a program.</a:t>
            </a:r>
          </a:p>
          <a:p>
            <a:pPr eaLnBrk="1" hangingPunct="1">
              <a:lnSpc>
                <a:spcPct val="90000"/>
              </a:lnSpc>
            </a:pPr>
            <a:r>
              <a:rPr lang="en-US" altLang="zh-TW" sz="2800" smtClean="0"/>
              <a:t>For example, before calling a subroutine, the contents of all registers may need to be stored. This routine work can be done using a macro.</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4"/>
          <p:cNvSpPr>
            <a:spLocks noChangeArrowheads="1"/>
          </p:cNvSpPr>
          <p:nvPr/>
        </p:nvSpPr>
        <p:spPr bwMode="auto">
          <a:xfrm>
            <a:off x="468313" y="457200"/>
            <a:ext cx="8280400" cy="955675"/>
          </a:xfrm>
          <a:prstGeom prst="rect">
            <a:avLst/>
          </a:prstGeom>
          <a:noFill/>
          <a:ln w="9525">
            <a:noFill/>
            <a:miter lim="800000"/>
            <a:headEnd/>
            <a:tailEnd/>
          </a:ln>
        </p:spPr>
        <p:txBody>
          <a:bodyPr anchor="ctr"/>
          <a:lstStyle/>
          <a:p>
            <a:r>
              <a:rPr lang="en-US" altLang="zh-TW" sz="4000"/>
              <a:t>Examples of MASM Macro and Conditional Statements(3/2)</a:t>
            </a:r>
          </a:p>
        </p:txBody>
      </p:sp>
      <p:pic>
        <p:nvPicPr>
          <p:cNvPr id="72707" name="Picture 5" descr="ch4-12b"/>
          <p:cNvPicPr>
            <a:picLocks noChangeAspect="1" noChangeArrowheads="1"/>
          </p:cNvPicPr>
          <p:nvPr/>
        </p:nvPicPr>
        <p:blipFill>
          <a:blip r:embed="rId2"/>
          <a:srcRect/>
          <a:stretch>
            <a:fillRect/>
          </a:stretch>
        </p:blipFill>
        <p:spPr bwMode="auto">
          <a:xfrm>
            <a:off x="179388" y="2133600"/>
            <a:ext cx="8713787" cy="27511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4"/>
          <p:cNvSpPr>
            <a:spLocks noChangeArrowheads="1"/>
          </p:cNvSpPr>
          <p:nvPr/>
        </p:nvSpPr>
        <p:spPr bwMode="auto">
          <a:xfrm>
            <a:off x="468313" y="457200"/>
            <a:ext cx="8280400" cy="955675"/>
          </a:xfrm>
          <a:prstGeom prst="rect">
            <a:avLst/>
          </a:prstGeom>
          <a:noFill/>
          <a:ln w="9525">
            <a:noFill/>
            <a:miter lim="800000"/>
            <a:headEnd/>
            <a:tailEnd/>
          </a:ln>
        </p:spPr>
        <p:txBody>
          <a:bodyPr anchor="ctr"/>
          <a:lstStyle/>
          <a:p>
            <a:r>
              <a:rPr lang="en-US" altLang="zh-TW" sz="4000"/>
              <a:t>Examples of MASM Macro and Conditional Statements(3/3)</a:t>
            </a:r>
          </a:p>
        </p:txBody>
      </p:sp>
      <p:pic>
        <p:nvPicPr>
          <p:cNvPr id="73731" name="Picture 5" descr="ch4-12c"/>
          <p:cNvPicPr>
            <a:picLocks noChangeAspect="1" noChangeArrowheads="1"/>
          </p:cNvPicPr>
          <p:nvPr/>
        </p:nvPicPr>
        <p:blipFill>
          <a:blip r:embed="rId2"/>
          <a:srcRect/>
          <a:stretch>
            <a:fillRect/>
          </a:stretch>
        </p:blipFill>
        <p:spPr bwMode="auto">
          <a:xfrm>
            <a:off x="0" y="1700213"/>
            <a:ext cx="8964613" cy="2740025"/>
          </a:xfrm>
          <a:prstGeom prst="rect">
            <a:avLst/>
          </a:prstGeom>
          <a:noFill/>
          <a:ln w="9525">
            <a:noFill/>
            <a:miter lim="800000"/>
            <a:headEnd/>
            <a:tailEnd/>
          </a:ln>
        </p:spPr>
      </p:pic>
      <p:pic>
        <p:nvPicPr>
          <p:cNvPr id="73732" name="Picture 6" descr="ch4-12d"/>
          <p:cNvPicPr>
            <a:picLocks noChangeAspect="1" noChangeArrowheads="1"/>
          </p:cNvPicPr>
          <p:nvPr/>
        </p:nvPicPr>
        <p:blipFill>
          <a:blip r:embed="rId3"/>
          <a:srcRect/>
          <a:stretch>
            <a:fillRect/>
          </a:stretch>
        </p:blipFill>
        <p:spPr bwMode="auto">
          <a:xfrm>
            <a:off x="1619250" y="4797425"/>
            <a:ext cx="5111750" cy="15986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685800" y="304800"/>
            <a:ext cx="7772400" cy="1143000"/>
          </a:xfrm>
        </p:spPr>
        <p:txBody>
          <a:bodyPr/>
          <a:lstStyle/>
          <a:p>
            <a:pPr eaLnBrk="1" hangingPunct="1"/>
            <a:r>
              <a:rPr lang="en-US" altLang="zh-TW" smtClean="0"/>
              <a:t>ANSI C Macro Language</a:t>
            </a:r>
          </a:p>
        </p:txBody>
      </p:sp>
      <p:sp>
        <p:nvSpPr>
          <p:cNvPr id="74755" name="Rectangle 3"/>
          <p:cNvSpPr>
            <a:spLocks noGrp="1" noChangeArrowheads="1"/>
          </p:cNvSpPr>
          <p:nvPr>
            <p:ph type="body" idx="1"/>
          </p:nvPr>
        </p:nvSpPr>
        <p:spPr>
          <a:xfrm>
            <a:off x="468313" y="1524000"/>
            <a:ext cx="8229600" cy="4953000"/>
          </a:xfrm>
        </p:spPr>
        <p:txBody>
          <a:bodyPr/>
          <a:lstStyle/>
          <a:p>
            <a:pPr eaLnBrk="1" hangingPunct="1">
              <a:lnSpc>
                <a:spcPct val="80000"/>
              </a:lnSpc>
            </a:pPr>
            <a:r>
              <a:rPr lang="en-US" altLang="zh-TW" sz="2400" smtClean="0"/>
              <a:t>In the ANSI C language, definitions and invocations of macros are handled by a preprocessor, which is generally not integrated with the rest of the compiler.</a:t>
            </a:r>
          </a:p>
          <a:p>
            <a:r>
              <a:rPr lang="en-US" sz="2400" b="1" smtClean="0"/>
              <a:t>Two simple example of ANSI C macro definition</a:t>
            </a:r>
            <a:endParaRPr lang="en-US" sz="2400" smtClean="0"/>
          </a:p>
          <a:p>
            <a:r>
              <a:rPr lang="en-US" sz="2400" smtClean="0"/>
              <a:t>#define  NULL  0</a:t>
            </a:r>
          </a:p>
          <a:p>
            <a:r>
              <a:rPr lang="en-US" sz="2400" smtClean="0"/>
              <a:t>#define  EOF   -1</a:t>
            </a:r>
          </a:p>
          <a:p>
            <a:r>
              <a:rPr lang="en-US" sz="2400" smtClean="0"/>
              <a:t>Defining Macro</a:t>
            </a:r>
          </a:p>
          <a:p>
            <a:r>
              <a:rPr lang="en-US" sz="2400" smtClean="0"/>
              <a:t>#define  EQ     = =                     -&gt;syntactic modification</a:t>
            </a:r>
          </a:p>
          <a:p>
            <a:r>
              <a:rPr lang="en-US" sz="2400" smtClean="0"/>
              <a:t>Programmer could write as </a:t>
            </a:r>
          </a:p>
          <a:p>
            <a:r>
              <a:rPr lang="en-US" sz="2400" smtClean="0"/>
              <a:t>	While (I EQ 0)</a:t>
            </a:r>
          </a:p>
          <a:p>
            <a:r>
              <a:rPr lang="en-US" sz="2400" smtClean="0"/>
              <a:t>Macro processor convert this into </a:t>
            </a:r>
          </a:p>
          <a:p>
            <a:r>
              <a:rPr lang="en-US" sz="2400" smtClean="0"/>
              <a:t>	While(I = = 0)</a:t>
            </a:r>
          </a:p>
          <a:p>
            <a:pPr eaLnBrk="1" hangingPunct="1">
              <a:lnSpc>
                <a:spcPct val="80000"/>
              </a:lnSpc>
            </a:pPr>
            <a:endParaRPr lang="en-US" altLang="zh-TW" sz="2400" smtClean="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altLang="zh-TW" smtClean="0"/>
              <a:t>ANSI C Macro Language</a:t>
            </a:r>
            <a:endParaRPr lang="en-US" smtClean="0"/>
          </a:p>
        </p:txBody>
      </p:sp>
      <p:sp>
        <p:nvSpPr>
          <p:cNvPr id="75779" name="Content Placeholder 2"/>
          <p:cNvSpPr>
            <a:spLocks noGrp="1"/>
          </p:cNvSpPr>
          <p:nvPr>
            <p:ph idx="1"/>
          </p:nvPr>
        </p:nvSpPr>
        <p:spPr>
          <a:xfrm>
            <a:off x="685800" y="1981200"/>
            <a:ext cx="8077200" cy="4114800"/>
          </a:xfrm>
        </p:spPr>
        <p:txBody>
          <a:bodyPr/>
          <a:lstStyle/>
          <a:p>
            <a:r>
              <a:rPr lang="en-US" smtClean="0"/>
              <a:t>ANSI C macros defined with parameters</a:t>
            </a:r>
          </a:p>
          <a:p>
            <a:r>
              <a:rPr lang="en-US" sz="2400" smtClean="0"/>
              <a:t>#define  ABSDIFF  (X,Y)    ( (X)&gt;(Y) ? (X)-(Y) : (Y)-(X) )</a:t>
            </a:r>
          </a:p>
          <a:p>
            <a:endParaRPr lang="en-US" smtClean="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p:txBody>
          <a:bodyPr/>
          <a:lstStyle/>
          <a:p>
            <a:r>
              <a:rPr lang="en-US" altLang="zh-TW" smtClean="0"/>
              <a:t>ANSI C Macro Language</a:t>
            </a:r>
            <a:endParaRPr lang="en-US" smtClean="0"/>
          </a:p>
        </p:txBody>
      </p:sp>
      <p:sp>
        <p:nvSpPr>
          <p:cNvPr id="76803" name="Content Placeholder 2"/>
          <p:cNvSpPr>
            <a:spLocks noGrp="1"/>
          </p:cNvSpPr>
          <p:nvPr>
            <p:ph idx="1"/>
          </p:nvPr>
        </p:nvSpPr>
        <p:spPr/>
        <p:txBody>
          <a:bodyPr/>
          <a:lstStyle/>
          <a:p>
            <a:r>
              <a:rPr lang="en-US" smtClean="0"/>
              <a:t>Conditional compilation statements</a:t>
            </a:r>
            <a:endParaRPr lang="en-US" sz="3600" smtClean="0"/>
          </a:p>
          <a:p>
            <a:pPr lvl="1"/>
            <a:r>
              <a:rPr lang="en-US" smtClean="0"/>
              <a:t>Example 1:</a:t>
            </a:r>
            <a:endParaRPr lang="en-US" sz="3200" smtClean="0"/>
          </a:p>
          <a:p>
            <a:pPr lvl="2"/>
            <a:r>
              <a:rPr lang="en-US" smtClean="0"/>
              <a:t>#ifndef   BUFFER_SIZE</a:t>
            </a:r>
            <a:endParaRPr lang="en-US" sz="2800" smtClean="0"/>
          </a:p>
          <a:p>
            <a:pPr lvl="2"/>
            <a:r>
              <a:rPr lang="en-US" smtClean="0"/>
              <a:t>#define  BUFFER_SIZE  1024</a:t>
            </a:r>
            <a:endParaRPr lang="en-US" sz="2800" smtClean="0"/>
          </a:p>
          <a:p>
            <a:pPr lvl="2"/>
            <a:r>
              <a:rPr lang="en-US" smtClean="0"/>
              <a:t>#endif</a:t>
            </a:r>
            <a:endParaRPr lang="en-US" sz="2800" smtClean="0"/>
          </a:p>
          <a:p>
            <a:endParaRPr lang="en-US" smtClean="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228600"/>
            <a:ext cx="8382000" cy="7048500"/>
          </a:xfrm>
          <a:prstGeom prst="rect">
            <a:avLst/>
          </a:prstGeom>
        </p:spPr>
        <p:txBody>
          <a:bodyPr>
            <a:spAutoFit/>
          </a:bodyPr>
          <a:lstStyle/>
          <a:p>
            <a:pPr marL="457200" indent="-457200">
              <a:buFontTx/>
              <a:buAutoNum type="arabicPeriod"/>
              <a:defRPr/>
            </a:pPr>
            <a:r>
              <a:rPr lang="en-US" dirty="0"/>
              <a:t>Expand the following macro invocation statements, using the macro invocation and definition given below.</a:t>
            </a:r>
          </a:p>
          <a:p>
            <a:pPr marL="457200" indent="-457200">
              <a:buFontTx/>
              <a:buAutoNum type="arabicPeriod"/>
              <a:defRPr/>
            </a:pPr>
            <a:endParaRPr lang="en-US" dirty="0"/>
          </a:p>
          <a:p>
            <a:pPr>
              <a:defRPr/>
            </a:pPr>
            <a:r>
              <a:rPr lang="en-US" sz="1400" dirty="0"/>
              <a:t>RDBUFF     F3, BUF, LEN, (01, 04, 09)</a:t>
            </a:r>
          </a:p>
          <a:p>
            <a:pPr>
              <a:defRPr/>
            </a:pPr>
            <a:r>
              <a:rPr lang="en-US" sz="1400" dirty="0"/>
              <a:t>RDBUFF     F1, BUFFER, LENGTH</a:t>
            </a:r>
          </a:p>
          <a:p>
            <a:pPr>
              <a:defRPr/>
            </a:pPr>
            <a:r>
              <a:rPr lang="en-US" sz="1400" dirty="0"/>
              <a:t> </a:t>
            </a:r>
          </a:p>
          <a:p>
            <a:pPr>
              <a:defRPr/>
            </a:pPr>
            <a:r>
              <a:rPr lang="en-US" sz="1400" dirty="0"/>
              <a:t>RDBUFF 		MACRO 	&amp;INDEV,&amp;BUFADR,&amp;RECLTH,&amp;EOR</a:t>
            </a:r>
          </a:p>
          <a:p>
            <a:pPr>
              <a:defRPr/>
            </a:pPr>
            <a:r>
              <a:rPr lang="en-US" sz="1400" dirty="0"/>
              <a:t>&amp;EORCT		SET	%NITEMS(&amp;EOR)</a:t>
            </a:r>
          </a:p>
          <a:p>
            <a:pPr>
              <a:defRPr/>
            </a:pPr>
            <a:r>
              <a:rPr lang="en-US" sz="1400" dirty="0"/>
              <a:t>		CLEAR	X</a:t>
            </a:r>
          </a:p>
          <a:p>
            <a:pPr>
              <a:defRPr/>
            </a:pPr>
            <a:r>
              <a:rPr lang="en-US" sz="1400" dirty="0"/>
              <a:t>		CLEAR	A</a:t>
            </a:r>
          </a:p>
          <a:p>
            <a:pPr>
              <a:defRPr/>
            </a:pPr>
            <a:r>
              <a:rPr lang="en-US" sz="1400" dirty="0"/>
              <a:t>		+LDT	#4096</a:t>
            </a:r>
          </a:p>
          <a:p>
            <a:pPr>
              <a:defRPr/>
            </a:pPr>
            <a:r>
              <a:rPr lang="en-US" sz="1400" dirty="0"/>
              <a:t>$LOOP		TD	=X’&amp;INDEV’</a:t>
            </a:r>
          </a:p>
          <a:p>
            <a:pPr>
              <a:defRPr/>
            </a:pPr>
            <a:r>
              <a:rPr lang="en-US" sz="1400" dirty="0"/>
              <a:t>		JEQ	$LOOP</a:t>
            </a:r>
          </a:p>
          <a:p>
            <a:pPr>
              <a:defRPr/>
            </a:pPr>
            <a:r>
              <a:rPr lang="en-US" sz="1400" dirty="0"/>
              <a:t>		RD	=X’&amp;INDEV’</a:t>
            </a:r>
          </a:p>
          <a:p>
            <a:pPr>
              <a:defRPr/>
            </a:pPr>
            <a:r>
              <a:rPr lang="en-US" sz="1400" dirty="0"/>
              <a:t>&amp;CTR		SET	1</a:t>
            </a:r>
          </a:p>
          <a:p>
            <a:pPr>
              <a:defRPr/>
            </a:pPr>
            <a:r>
              <a:rPr lang="en-US" sz="1400" dirty="0"/>
              <a:t>		WHILE	(&amp;CTR   LE   &amp;EORCT)</a:t>
            </a:r>
          </a:p>
          <a:p>
            <a:pPr>
              <a:defRPr/>
            </a:pPr>
            <a:r>
              <a:rPr lang="en-US" sz="1400" dirty="0"/>
              <a:t>		COMP	=X’0000&amp;EOR(&amp;CTR)</a:t>
            </a:r>
          </a:p>
          <a:p>
            <a:pPr>
              <a:defRPr/>
            </a:pPr>
            <a:r>
              <a:rPr lang="en-US" sz="1400" dirty="0"/>
              <a:t>		JEQ	$EXIT</a:t>
            </a:r>
          </a:p>
          <a:p>
            <a:pPr>
              <a:defRPr/>
            </a:pPr>
            <a:r>
              <a:rPr lang="en-US" sz="1400" dirty="0"/>
              <a:t>&amp;CTR		SET 	&amp;CTR+1</a:t>
            </a:r>
          </a:p>
          <a:p>
            <a:pPr>
              <a:defRPr/>
            </a:pPr>
            <a:r>
              <a:rPr lang="en-US" sz="1400" dirty="0"/>
              <a:t>		ENDW</a:t>
            </a:r>
          </a:p>
          <a:p>
            <a:pPr>
              <a:defRPr/>
            </a:pPr>
            <a:r>
              <a:rPr lang="en-US" sz="1400" dirty="0"/>
              <a:t>		STCH  	&amp;BUFADR,X</a:t>
            </a:r>
          </a:p>
          <a:p>
            <a:pPr>
              <a:defRPr/>
            </a:pPr>
            <a:r>
              <a:rPr lang="en-US" sz="1400" dirty="0"/>
              <a:t>		TIXR	T</a:t>
            </a:r>
          </a:p>
          <a:p>
            <a:pPr>
              <a:defRPr/>
            </a:pPr>
            <a:r>
              <a:rPr lang="en-US" sz="1400" dirty="0"/>
              <a:t>		JLT	$LOOP</a:t>
            </a:r>
          </a:p>
          <a:p>
            <a:pPr>
              <a:defRPr/>
            </a:pPr>
            <a:r>
              <a:rPr lang="en-US" sz="1400" dirty="0"/>
              <a:t>$EXIT		STX	&amp;RECLTH</a:t>
            </a:r>
          </a:p>
          <a:p>
            <a:pPr>
              <a:defRPr/>
            </a:pPr>
            <a:r>
              <a:rPr lang="en-US" sz="1400" dirty="0"/>
              <a:t>		MEND</a:t>
            </a:r>
          </a:p>
          <a:p>
            <a:pPr marL="457200" indent="-457200">
              <a:defRPr/>
            </a:pPr>
            <a:endParaRPr lang="en-US" dirty="0"/>
          </a:p>
          <a:p>
            <a:pPr>
              <a:defRPr/>
            </a:pPr>
            <a:endParaRPr lang="en-US" dirty="0"/>
          </a:p>
          <a:p>
            <a:pPr>
              <a:defRPr/>
            </a:pP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85800" y="457200"/>
            <a:ext cx="7772400" cy="1143000"/>
          </a:xfrm>
        </p:spPr>
        <p:txBody>
          <a:bodyPr/>
          <a:lstStyle/>
          <a:p>
            <a:pPr eaLnBrk="1" hangingPunct="1"/>
            <a:r>
              <a:rPr lang="en-US" altLang="zh-TW" smtClean="0">
                <a:solidFill>
                  <a:schemeClr val="accent2"/>
                </a:solidFill>
              </a:rPr>
              <a:t>Machine Independent</a:t>
            </a:r>
          </a:p>
        </p:txBody>
      </p:sp>
      <p:sp>
        <p:nvSpPr>
          <p:cNvPr id="10243" name="Rectangle 3"/>
          <p:cNvSpPr>
            <a:spLocks noGrp="1" noChangeArrowheads="1"/>
          </p:cNvSpPr>
          <p:nvPr>
            <p:ph type="body" idx="1"/>
          </p:nvPr>
        </p:nvSpPr>
        <p:spPr>
          <a:xfrm>
            <a:off x="685800" y="1600200"/>
            <a:ext cx="7924800" cy="4114800"/>
          </a:xfrm>
        </p:spPr>
        <p:txBody>
          <a:bodyPr/>
          <a:lstStyle/>
          <a:p>
            <a:pPr eaLnBrk="1" hangingPunct="1">
              <a:lnSpc>
                <a:spcPct val="90000"/>
              </a:lnSpc>
            </a:pPr>
            <a:r>
              <a:rPr lang="en-US" altLang="zh-TW" sz="2800" smtClean="0"/>
              <a:t>The functions of a macro processor essentially involve the substitution of one group of lines for another. Normally, the processor performs no analysis of the text it handles.</a:t>
            </a:r>
          </a:p>
          <a:p>
            <a:pPr eaLnBrk="1" hangingPunct="1">
              <a:lnSpc>
                <a:spcPct val="90000"/>
              </a:lnSpc>
            </a:pPr>
            <a:r>
              <a:rPr lang="en-US" altLang="zh-TW" sz="2800" smtClean="0"/>
              <a:t>The meaning of these statements are of no concern during macro expansion.</a:t>
            </a:r>
          </a:p>
          <a:p>
            <a:pPr eaLnBrk="1" hangingPunct="1">
              <a:lnSpc>
                <a:spcPct val="90000"/>
              </a:lnSpc>
            </a:pPr>
            <a:r>
              <a:rPr lang="en-US" altLang="zh-TW" sz="2800" smtClean="0"/>
              <a:t>Therefore, the design of a macro processor generally is machine independent.</a:t>
            </a:r>
          </a:p>
          <a:p>
            <a:pPr eaLnBrk="1" hangingPunct="1">
              <a:lnSpc>
                <a:spcPct val="90000"/>
              </a:lnSpc>
            </a:pPr>
            <a:r>
              <a:rPr lang="en-US" altLang="zh-TW" sz="2800" smtClean="0"/>
              <a:t>Macro mostly are used un assembler language programming. However, it can also be used in high-level programming languages such as C or C++.</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zh-TW" smtClean="0">
                <a:solidFill>
                  <a:schemeClr val="accent2"/>
                </a:solidFill>
              </a:rPr>
              <a:t>Basic Functions</a:t>
            </a:r>
          </a:p>
        </p:txBody>
      </p:sp>
      <p:sp>
        <p:nvSpPr>
          <p:cNvPr id="11267" name="Rectangle 3"/>
          <p:cNvSpPr>
            <a:spLocks noGrp="1" noChangeArrowheads="1"/>
          </p:cNvSpPr>
          <p:nvPr>
            <p:ph type="body" idx="1"/>
          </p:nvPr>
        </p:nvSpPr>
        <p:spPr>
          <a:xfrm>
            <a:off x="685800" y="1828800"/>
            <a:ext cx="7772400" cy="4114800"/>
          </a:xfrm>
        </p:spPr>
        <p:txBody>
          <a:bodyPr/>
          <a:lstStyle/>
          <a:p>
            <a:pPr eaLnBrk="1" hangingPunct="1">
              <a:lnSpc>
                <a:spcPct val="90000"/>
              </a:lnSpc>
            </a:pPr>
            <a:r>
              <a:rPr lang="en-US" altLang="zh-TW" sz="2800" smtClean="0"/>
              <a:t>Macro definition</a:t>
            </a:r>
          </a:p>
          <a:p>
            <a:pPr lvl="1" eaLnBrk="1" hangingPunct="1">
              <a:lnSpc>
                <a:spcPct val="90000"/>
              </a:lnSpc>
            </a:pPr>
            <a:r>
              <a:rPr lang="en-US" altLang="zh-TW" sz="2400" smtClean="0"/>
              <a:t>The two directive MACRO and MEND are used in macro definition.</a:t>
            </a:r>
          </a:p>
          <a:p>
            <a:pPr lvl="1" eaLnBrk="1" hangingPunct="1">
              <a:lnSpc>
                <a:spcPct val="90000"/>
              </a:lnSpc>
            </a:pPr>
            <a:r>
              <a:rPr lang="en-US" altLang="zh-TW" sz="2400" smtClean="0"/>
              <a:t>The macro’s name appears before the MACRO directive.</a:t>
            </a:r>
          </a:p>
          <a:p>
            <a:pPr lvl="1" eaLnBrk="1" hangingPunct="1">
              <a:lnSpc>
                <a:spcPct val="90000"/>
              </a:lnSpc>
            </a:pPr>
            <a:r>
              <a:rPr lang="en-US" altLang="zh-TW" sz="2400" smtClean="0"/>
              <a:t>The macro’s parameters appear after the MACRO directive.</a:t>
            </a:r>
          </a:p>
          <a:p>
            <a:pPr lvl="1" eaLnBrk="1" hangingPunct="1">
              <a:lnSpc>
                <a:spcPct val="90000"/>
              </a:lnSpc>
            </a:pPr>
            <a:r>
              <a:rPr lang="en-US" altLang="zh-TW" sz="2400" smtClean="0"/>
              <a:t>Each parameter begins with ‘&amp;’</a:t>
            </a:r>
          </a:p>
          <a:p>
            <a:pPr lvl="1" eaLnBrk="1" hangingPunct="1">
              <a:lnSpc>
                <a:spcPct val="90000"/>
              </a:lnSpc>
            </a:pPr>
            <a:r>
              <a:rPr lang="en-US" altLang="zh-TW" sz="2400" smtClean="0"/>
              <a:t>Between MACRO and MEND is the body of the macro. These are the statements that will be generated as the expansion of the macro definition.</a:t>
            </a:r>
          </a:p>
          <a:p>
            <a:pPr eaLnBrk="1" hangingPunct="1">
              <a:lnSpc>
                <a:spcPct val="90000"/>
              </a:lnSpc>
              <a:buFontTx/>
              <a:buNone/>
            </a:pPr>
            <a:endParaRPr lang="en-US" altLang="zh-TW" sz="2800" smtClean="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預設簡報設計">
  <a:themeElements>
    <a:clrScheme name="預設簡報設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預設簡報設計">
      <a:majorFont>
        <a:latin typeface="Times New Roman"/>
        <a:ea typeface="新細明體"/>
        <a:cs typeface=""/>
      </a:majorFont>
      <a:minorFont>
        <a:latin typeface="Times New Roman"/>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0" u="none" strike="noStrike" cap="none" normalizeH="0" baseline="0" smtClean="0">
            <a:ln>
              <a:noFill/>
            </a:ln>
            <a:solidFill>
              <a:schemeClr val="tx1"/>
            </a:solidFill>
            <a:effectLst/>
            <a:latin typeface="Times New Roman"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0" u="none" strike="noStrike" cap="none" normalizeH="0" baseline="0" smtClean="0">
            <a:ln>
              <a:noFill/>
            </a:ln>
            <a:solidFill>
              <a:schemeClr val="tx1"/>
            </a:solidFill>
            <a:effectLst/>
            <a:latin typeface="Times New Roman" pitchFamily="18" charset="0"/>
            <a:ea typeface="新細明體" pitchFamily="18" charset="-120"/>
          </a:defRPr>
        </a:defPPr>
      </a:lstStyle>
    </a:lnDef>
  </a:objectDefaults>
  <a:extraClrSchemeLst>
    <a:extraClrScheme>
      <a:clrScheme name="預設簡報設計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預設簡報設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預設簡報設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7721</TotalTime>
  <Words>2854</Words>
  <Application>Microsoft Office PowerPoint</Application>
  <PresentationFormat>On-screen Show (4:3)</PresentationFormat>
  <Paragraphs>385</Paragraphs>
  <Slides>75</Slides>
  <Notes>2</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75</vt:i4>
      </vt:variant>
    </vt:vector>
  </HeadingPairs>
  <TitlesOfParts>
    <vt:vector size="77" baseType="lpstr">
      <vt:lpstr>預設簡報設計</vt:lpstr>
      <vt:lpstr>VISIO</vt:lpstr>
      <vt:lpstr>Macro Processor</vt:lpstr>
      <vt:lpstr>Slide 2</vt:lpstr>
      <vt:lpstr>Macro Processor</vt:lpstr>
      <vt:lpstr>Copy code -- Example</vt:lpstr>
      <vt:lpstr>Macro vs. Subroutine</vt:lpstr>
      <vt:lpstr>Parameter Substitution -- Example</vt:lpstr>
      <vt:lpstr>Macro Instruction</vt:lpstr>
      <vt:lpstr>Machine Independent</vt:lpstr>
      <vt:lpstr>Basic Functions</vt:lpstr>
      <vt:lpstr>Basic Functions</vt:lpstr>
      <vt:lpstr>Macro Program Example</vt:lpstr>
      <vt:lpstr>Slide 12</vt:lpstr>
      <vt:lpstr>Slide 13</vt:lpstr>
      <vt:lpstr>Expanded Macro Program</vt:lpstr>
      <vt:lpstr>Retain Labels on Expanded Macro</vt:lpstr>
      <vt:lpstr>Slide 16</vt:lpstr>
      <vt:lpstr>Slide 17</vt:lpstr>
      <vt:lpstr>Differences between Macro and Subroutine</vt:lpstr>
      <vt:lpstr>Avoid Uses of Labels in Macro</vt:lpstr>
      <vt:lpstr>Two-Pass Macro Processor</vt:lpstr>
      <vt:lpstr>Macro Containing Macro Example</vt:lpstr>
      <vt:lpstr>Slide 22</vt:lpstr>
      <vt:lpstr>Macro Containing Macro Example</vt:lpstr>
      <vt:lpstr>One-Pass Macro Processor</vt:lpstr>
      <vt:lpstr>Data Structures</vt:lpstr>
      <vt:lpstr>Data Structures Snapshot</vt:lpstr>
      <vt:lpstr>Algorithm</vt:lpstr>
      <vt:lpstr>Handle Macro in Macro</vt:lpstr>
      <vt:lpstr>Algorithm Pseudo Code</vt:lpstr>
      <vt:lpstr>Slide 30</vt:lpstr>
      <vt:lpstr>Slide 31</vt:lpstr>
      <vt:lpstr>1-Pass Macro Processor</vt:lpstr>
      <vt:lpstr>Slide 33</vt:lpstr>
      <vt:lpstr>Concatenation of Macro Parameters</vt:lpstr>
      <vt:lpstr>Concatenation Problem</vt:lpstr>
      <vt:lpstr>Concatenation Example</vt:lpstr>
      <vt:lpstr>Generation of Unique Labels</vt:lpstr>
      <vt:lpstr>Unique Labels Macro Definition</vt:lpstr>
      <vt:lpstr>Unique Labels Macro Expansion</vt:lpstr>
      <vt:lpstr>Conditional Macro Expansion</vt:lpstr>
      <vt:lpstr>Conditional Macro Example</vt:lpstr>
      <vt:lpstr>Slide 42</vt:lpstr>
      <vt:lpstr>Slide 43</vt:lpstr>
      <vt:lpstr>Slide 44</vt:lpstr>
      <vt:lpstr>Slide 45</vt:lpstr>
      <vt:lpstr>Conditional Macro Implementation</vt:lpstr>
      <vt:lpstr>Conditional Macro Example</vt:lpstr>
      <vt:lpstr>Slide 48</vt:lpstr>
      <vt:lpstr>Conditional Macro Expansion v.s. Conditional Jump Instructions </vt:lpstr>
      <vt:lpstr>Keyword Macro Parameters</vt:lpstr>
      <vt:lpstr>4.2.4  Keyword Macro Parameters</vt:lpstr>
      <vt:lpstr>4.2.4  Keyword Macro Parameters</vt:lpstr>
      <vt:lpstr>Keyword Macro Example</vt:lpstr>
      <vt:lpstr>Slide 54</vt:lpstr>
      <vt:lpstr>Slide 55</vt:lpstr>
      <vt:lpstr>Macro Processor Design Options</vt:lpstr>
      <vt:lpstr>Recursive Macro Expansion</vt:lpstr>
      <vt:lpstr>Example of Nested Macro Invocation(2/1)</vt:lpstr>
      <vt:lpstr>Slide 59</vt:lpstr>
      <vt:lpstr>Slide 60</vt:lpstr>
      <vt:lpstr>Slide 61</vt:lpstr>
      <vt:lpstr>General-Purpose Macro Processors</vt:lpstr>
      <vt:lpstr>General-Purpose Macro Processors(2/1)</vt:lpstr>
      <vt:lpstr>General-Purpose Macro Processors(2/2)</vt:lpstr>
      <vt:lpstr>Macro Processing within Language Translators(2/1)</vt:lpstr>
      <vt:lpstr>Macro Processing within Language Translators(2/2)</vt:lpstr>
      <vt:lpstr>MASM Macro Processor(2/1)</vt:lpstr>
      <vt:lpstr>MASM Macro Processor(2/2)</vt:lpstr>
      <vt:lpstr>Examples of MASM Macro and Conditional Statements(3/1)</vt:lpstr>
      <vt:lpstr>Slide 70</vt:lpstr>
      <vt:lpstr>Slide 71</vt:lpstr>
      <vt:lpstr>ANSI C Macro Language</vt:lpstr>
      <vt:lpstr>ANSI C Macro Language</vt:lpstr>
      <vt:lpstr>ANSI C Macro Language</vt:lpstr>
      <vt:lpstr>Slide 75</vt:lpstr>
    </vt:vector>
  </TitlesOfParts>
  <Company>NCTU</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Loader and Linker</dc:title>
  <dc:creator>shieyuan</dc:creator>
  <cp:lastModifiedBy>hp</cp:lastModifiedBy>
  <cp:revision>57</cp:revision>
  <dcterms:created xsi:type="dcterms:W3CDTF">2001-10-06T07:02:35Z</dcterms:created>
  <dcterms:modified xsi:type="dcterms:W3CDTF">2017-04-03T05:58:17Z</dcterms:modified>
</cp:coreProperties>
</file>